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7"/>
  </p:notesMasterIdLst>
  <p:handoutMasterIdLst>
    <p:handoutMasterId r:id="rId18"/>
  </p:handoutMasterIdLst>
  <p:sldIdLst>
    <p:sldId id="302" r:id="rId2"/>
    <p:sldId id="292" r:id="rId3"/>
    <p:sldId id="294" r:id="rId4"/>
    <p:sldId id="295" r:id="rId5"/>
    <p:sldId id="296" r:id="rId6"/>
    <p:sldId id="297" r:id="rId7"/>
    <p:sldId id="327" r:id="rId8"/>
    <p:sldId id="328" r:id="rId9"/>
    <p:sldId id="300" r:id="rId10"/>
    <p:sldId id="320" r:id="rId11"/>
    <p:sldId id="321" r:id="rId12"/>
    <p:sldId id="322" r:id="rId13"/>
    <p:sldId id="323" r:id="rId14"/>
    <p:sldId id="324" r:id="rId15"/>
    <p:sldId id="325" r:id="rId1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39393"/>
    <a:srgbClr val="B2B2B2"/>
    <a:srgbClr val="828383"/>
    <a:srgbClr val="666666"/>
    <a:srgbClr val="FAD8C5"/>
    <a:srgbClr val="FFAAE2"/>
    <a:srgbClr val="EFA8C0"/>
    <a:srgbClr val="CBF7A6"/>
    <a:srgbClr val="AEF7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4" autoAdjust="0"/>
    <p:restoredTop sz="95833"/>
  </p:normalViewPr>
  <p:slideViewPr>
    <p:cSldViewPr snapToGrid="0" snapToObjects="1">
      <p:cViewPr varScale="1">
        <p:scale>
          <a:sx n="90" d="100"/>
          <a:sy n="90" d="100"/>
        </p:scale>
        <p:origin x="224" y="560"/>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12/6/22</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12/6/22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2</a:t>
            </a:fld>
            <a:endParaRPr lang="en-US" dirty="0"/>
          </a:p>
        </p:txBody>
      </p:sp>
    </p:spTree>
    <p:extLst>
      <p:ext uri="{BB962C8B-B14F-4D97-AF65-F5344CB8AC3E}">
        <p14:creationId xmlns:p14="http://schemas.microsoft.com/office/powerpoint/2010/main" val="424964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3</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5383324"/>
            <a:ext cx="3038969" cy="653986"/>
          </a:xfrm>
          <a:prstGeom prst="rect">
            <a:avLst/>
          </a:prstGeom>
        </p:spPr>
      </p:pic>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p>
            <a:r>
              <a:rPr lang="en-US" dirty="0"/>
              <a:t>Click to edit title</a:t>
            </a:r>
          </a:p>
        </p:txBody>
      </p:sp>
    </p:spTree>
    <p:extLst>
      <p:ext uri="{BB962C8B-B14F-4D97-AF65-F5344CB8AC3E}">
        <p14:creationId xmlns:p14="http://schemas.microsoft.com/office/powerpoint/2010/main" val="487489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5438779"/>
            <a:ext cx="2862598" cy="616031"/>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8021" y="184972"/>
            <a:ext cx="3038969" cy="653986"/>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1762" y="199947"/>
            <a:ext cx="2862598" cy="616031"/>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417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noAutofit/>
          </a:bodyPr>
          <a:lstStyle>
            <a:lvl1pPr marL="0" indent="0">
              <a:lnSpc>
                <a:spcPct val="100000"/>
              </a:lnSpc>
              <a:buClr>
                <a:srgbClr val="005BBB"/>
              </a:buClr>
              <a:buFontTx/>
              <a:buNone/>
              <a:defRPr sz="1700" b="1">
                <a:solidFill>
                  <a:srgbClr val="005BBB"/>
                </a:solidFill>
                <a:latin typeface="Arial" charset="0"/>
                <a:ea typeface="Arial" charset="0"/>
                <a:cs typeface="Arial" charset="0"/>
              </a:defRPr>
            </a:lvl1pPr>
            <a:lvl2pPr marL="736600" indent="-279400">
              <a:lnSpc>
                <a:spcPct val="1000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78021" y="184972"/>
            <a:ext cx="3038969" cy="653986"/>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905" r:id="rId5"/>
    <p:sldLayoutId id="2147483895" r:id="rId6"/>
    <p:sldLayoutId id="2147483897" r:id="rId7"/>
    <p:sldLayoutId id="2147483907" r:id="rId8"/>
    <p:sldLayoutId id="2147483898" r:id="rId9"/>
    <p:sldLayoutId id="2147483900" r:id="rId10"/>
    <p:sldLayoutId id="2147483906" r:id="rId11"/>
    <p:sldLayoutId id="2147483902" r:id="rId12"/>
    <p:sldLayoutId id="2147483904" r:id="rId13"/>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0042" y="3533495"/>
            <a:ext cx="6638544" cy="1834152"/>
          </a:xfrm>
        </p:spPr>
        <p:txBody>
          <a:bodyPr/>
          <a:lstStyle/>
          <a:p>
            <a:r>
              <a:rPr lang="en-US" sz="1600" dirty="0">
                <a:latin typeface="Calibri" panose="020F0502020204030204" pitchFamily="34" charset="0"/>
                <a:cs typeface="Calibri" panose="020F0502020204030204" pitchFamily="34" charset="0"/>
              </a:rPr>
              <a:t>Team 2</a:t>
            </a:r>
          </a:p>
          <a:p>
            <a:r>
              <a:rPr lang="en-US" sz="1600" dirty="0">
                <a:latin typeface="Calibri" panose="020F0502020204030204" pitchFamily="34" charset="0"/>
                <a:cs typeface="Calibri" panose="020F0502020204030204" pitchFamily="34" charset="0"/>
              </a:rPr>
              <a:t>CSE 616: Multi-Agent Systems</a:t>
            </a:r>
          </a:p>
          <a:p>
            <a:r>
              <a:rPr lang="en-US" sz="1600" dirty="0">
                <a:latin typeface="Calibri" panose="020F0502020204030204" pitchFamily="34" charset="0"/>
                <a:cs typeface="Calibri" panose="020F0502020204030204" pitchFamily="34" charset="0"/>
              </a:rPr>
              <a:t>December 08, 2022</a:t>
            </a:r>
          </a:p>
          <a:p>
            <a:r>
              <a:rPr lang="en-US" sz="1600" dirty="0">
                <a:latin typeface="Calibri" panose="020F0502020204030204" pitchFamily="34" charset="0"/>
                <a:cs typeface="Calibri" panose="020F0502020204030204" pitchFamily="34" charset="0"/>
              </a:rPr>
              <a:t>Instructed by: Dr. </a:t>
            </a:r>
            <a:r>
              <a:rPr lang="en-US" sz="1600" dirty="0" err="1">
                <a:latin typeface="Calibri" panose="020F0502020204030204" pitchFamily="34" charset="0"/>
                <a:cs typeface="Calibri" panose="020F0502020204030204" pitchFamily="34" charset="0"/>
              </a:rPr>
              <a:t>Vereshchaka</a:t>
            </a: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Presented by: Kishan S. Patel</a:t>
            </a:r>
          </a:p>
          <a:p>
            <a:endParaRPr lang="en-US" sz="1800" b="1" dirty="0"/>
          </a:p>
        </p:txBody>
      </p:sp>
      <p:sp>
        <p:nvSpPr>
          <p:cNvPr id="3" name="Title 2"/>
          <p:cNvSpPr>
            <a:spLocks noGrp="1"/>
          </p:cNvSpPr>
          <p:nvPr>
            <p:ph type="ctrTitle"/>
          </p:nvPr>
        </p:nvSpPr>
        <p:spPr>
          <a:xfrm>
            <a:off x="460042" y="0"/>
            <a:ext cx="5635958" cy="3429000"/>
          </a:xfrm>
        </p:spPr>
        <p:txBody>
          <a:bodyPr/>
          <a:lstStyle/>
          <a:p>
            <a:r>
              <a:rPr lang="en-US" sz="2800" dirty="0">
                <a:latin typeface="Calibri" panose="020F0502020204030204" pitchFamily="34" charset="0"/>
                <a:cs typeface="Calibri" panose="020F0502020204030204" pitchFamily="34" charset="0"/>
              </a:rPr>
              <a:t>Comparing performance of standard q-learning to deep q-learning in custom </a:t>
            </a:r>
            <a:r>
              <a:rPr lang="en-US" sz="2800" dirty="0" err="1">
                <a:latin typeface="Calibri" panose="020F0502020204030204" pitchFamily="34" charset="0"/>
                <a:cs typeface="Calibri" panose="020F0502020204030204" pitchFamily="34" charset="0"/>
              </a:rPr>
              <a:t>gridworld</a:t>
            </a:r>
            <a:r>
              <a:rPr lang="en-US" sz="2800" dirty="0">
                <a:latin typeface="Calibri" panose="020F0502020204030204" pitchFamily="34" charset="0"/>
                <a:cs typeface="Calibri" panose="020F0502020204030204" pitchFamily="34" charset="0"/>
              </a:rPr>
              <a:t> for competitive and cooperative tasks</a:t>
            </a:r>
          </a:p>
        </p:txBody>
      </p:sp>
    </p:spTree>
    <p:extLst>
      <p:ext uri="{BB962C8B-B14F-4D97-AF65-F5344CB8AC3E}">
        <p14:creationId xmlns:p14="http://schemas.microsoft.com/office/powerpoint/2010/main" val="173667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0311-FE56-294A-8EA7-A1C089D8E10B}"/>
              </a:ext>
            </a:extLst>
          </p:cNvPr>
          <p:cNvSpPr>
            <a:spLocks noGrp="1"/>
          </p:cNvSpPr>
          <p:nvPr>
            <p:ph type="title"/>
          </p:nvPr>
        </p:nvSpPr>
        <p:spPr/>
        <p:txBody>
          <a:bodyPr/>
          <a:lstStyle/>
          <a:p>
            <a:r>
              <a:rPr lang="en-US" dirty="0"/>
              <a:t>Results: Competitive Deep Q-Learning</a:t>
            </a:r>
          </a:p>
        </p:txBody>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pic>
        <p:nvPicPr>
          <p:cNvPr id="5" name="Picture 4">
            <a:extLst>
              <a:ext uri="{FF2B5EF4-FFF2-40B4-BE49-F238E27FC236}">
                <a16:creationId xmlns:a16="http://schemas.microsoft.com/office/drawing/2014/main" id="{6C0413FB-4C25-1048-A13B-4B0C045F4259}"/>
              </a:ext>
            </a:extLst>
          </p:cNvPr>
          <p:cNvPicPr>
            <a:picLocks noChangeAspect="1"/>
          </p:cNvPicPr>
          <p:nvPr/>
        </p:nvPicPr>
        <p:blipFill>
          <a:blip r:embed="rId2"/>
          <a:stretch>
            <a:fillRect/>
          </a:stretch>
        </p:blipFill>
        <p:spPr>
          <a:xfrm>
            <a:off x="354233" y="2237313"/>
            <a:ext cx="3018359" cy="2091242"/>
          </a:xfrm>
          <a:prstGeom prst="rect">
            <a:avLst/>
          </a:prstGeom>
        </p:spPr>
      </p:pic>
      <p:pic>
        <p:nvPicPr>
          <p:cNvPr id="7" name="Picture 6">
            <a:extLst>
              <a:ext uri="{FF2B5EF4-FFF2-40B4-BE49-F238E27FC236}">
                <a16:creationId xmlns:a16="http://schemas.microsoft.com/office/drawing/2014/main" id="{8C09AD8A-1273-834B-8FD4-E834AA25F2FF}"/>
              </a:ext>
            </a:extLst>
          </p:cNvPr>
          <p:cNvPicPr>
            <a:picLocks noChangeAspect="1"/>
          </p:cNvPicPr>
          <p:nvPr/>
        </p:nvPicPr>
        <p:blipFill>
          <a:blip r:embed="rId3"/>
          <a:stretch>
            <a:fillRect/>
          </a:stretch>
        </p:blipFill>
        <p:spPr>
          <a:xfrm>
            <a:off x="354233" y="4393740"/>
            <a:ext cx="3101486" cy="2189285"/>
          </a:xfrm>
          <a:prstGeom prst="rect">
            <a:avLst/>
          </a:prstGeom>
        </p:spPr>
      </p:pic>
      <p:sp>
        <p:nvSpPr>
          <p:cNvPr id="12" name="TextBox 11">
            <a:extLst>
              <a:ext uri="{FF2B5EF4-FFF2-40B4-BE49-F238E27FC236}">
                <a16:creationId xmlns:a16="http://schemas.microsoft.com/office/drawing/2014/main" id="{B4F4455D-5BCC-B64E-9E75-7046FDD00A0D}"/>
              </a:ext>
            </a:extLst>
          </p:cNvPr>
          <p:cNvSpPr txBox="1"/>
          <p:nvPr/>
        </p:nvSpPr>
        <p:spPr>
          <a:xfrm>
            <a:off x="647494" y="1886346"/>
            <a:ext cx="2357389"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2 Agents, 6x6 Grid, No Obstacles</a:t>
            </a:r>
          </a:p>
        </p:txBody>
      </p:sp>
      <p:sp>
        <p:nvSpPr>
          <p:cNvPr id="13" name="TextBox 12">
            <a:extLst>
              <a:ext uri="{FF2B5EF4-FFF2-40B4-BE49-F238E27FC236}">
                <a16:creationId xmlns:a16="http://schemas.microsoft.com/office/drawing/2014/main" id="{3A60E0F0-1A18-3C45-9AF2-CE5E9C35CCD0}"/>
              </a:ext>
            </a:extLst>
          </p:cNvPr>
          <p:cNvSpPr txBox="1"/>
          <p:nvPr/>
        </p:nvSpPr>
        <p:spPr>
          <a:xfrm>
            <a:off x="4384830" y="1886345"/>
            <a:ext cx="2357389"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4 Agents, 25x25 Grid, 10 Obstacles</a:t>
            </a:r>
          </a:p>
        </p:txBody>
      </p:sp>
      <p:sp>
        <p:nvSpPr>
          <p:cNvPr id="14" name="TextBox 13">
            <a:extLst>
              <a:ext uri="{FF2B5EF4-FFF2-40B4-BE49-F238E27FC236}">
                <a16:creationId xmlns:a16="http://schemas.microsoft.com/office/drawing/2014/main" id="{55040377-57B1-E34D-8F4C-B7CD7004FA80}"/>
              </a:ext>
            </a:extLst>
          </p:cNvPr>
          <p:cNvSpPr txBox="1"/>
          <p:nvPr/>
        </p:nvSpPr>
        <p:spPr>
          <a:xfrm>
            <a:off x="7827855" y="1886181"/>
            <a:ext cx="2632074"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6 Agents, 100x100 Grid, 30 Obstacles</a:t>
            </a:r>
          </a:p>
        </p:txBody>
      </p:sp>
      <p:pic>
        <p:nvPicPr>
          <p:cNvPr id="16" name="Picture 15">
            <a:extLst>
              <a:ext uri="{FF2B5EF4-FFF2-40B4-BE49-F238E27FC236}">
                <a16:creationId xmlns:a16="http://schemas.microsoft.com/office/drawing/2014/main" id="{09194FE1-7C6D-3C4C-9D86-00FD1C942C50}"/>
              </a:ext>
            </a:extLst>
          </p:cNvPr>
          <p:cNvPicPr>
            <a:picLocks noChangeAspect="1"/>
          </p:cNvPicPr>
          <p:nvPr/>
        </p:nvPicPr>
        <p:blipFill>
          <a:blip r:embed="rId4"/>
          <a:stretch>
            <a:fillRect/>
          </a:stretch>
        </p:blipFill>
        <p:spPr>
          <a:xfrm>
            <a:off x="7510534" y="2237314"/>
            <a:ext cx="3001384" cy="2091242"/>
          </a:xfrm>
          <a:prstGeom prst="rect">
            <a:avLst/>
          </a:prstGeom>
        </p:spPr>
      </p:pic>
      <p:pic>
        <p:nvPicPr>
          <p:cNvPr id="18" name="Picture 17">
            <a:extLst>
              <a:ext uri="{FF2B5EF4-FFF2-40B4-BE49-F238E27FC236}">
                <a16:creationId xmlns:a16="http://schemas.microsoft.com/office/drawing/2014/main" id="{6C8F8D2E-37A1-BD44-9539-DBC783D920C2}"/>
              </a:ext>
            </a:extLst>
          </p:cNvPr>
          <p:cNvPicPr>
            <a:picLocks noChangeAspect="1"/>
          </p:cNvPicPr>
          <p:nvPr/>
        </p:nvPicPr>
        <p:blipFill>
          <a:blip r:embed="rId5"/>
          <a:stretch>
            <a:fillRect/>
          </a:stretch>
        </p:blipFill>
        <p:spPr>
          <a:xfrm>
            <a:off x="7510534" y="4462425"/>
            <a:ext cx="2992526" cy="2119412"/>
          </a:xfrm>
          <a:prstGeom prst="rect">
            <a:avLst/>
          </a:prstGeom>
        </p:spPr>
      </p:pic>
      <p:pic>
        <p:nvPicPr>
          <p:cNvPr id="20" name="Picture 19">
            <a:extLst>
              <a:ext uri="{FF2B5EF4-FFF2-40B4-BE49-F238E27FC236}">
                <a16:creationId xmlns:a16="http://schemas.microsoft.com/office/drawing/2014/main" id="{97B675A1-EF75-BD44-B4E5-08018C28F4A2}"/>
              </a:ext>
            </a:extLst>
          </p:cNvPr>
          <p:cNvPicPr>
            <a:picLocks noChangeAspect="1"/>
          </p:cNvPicPr>
          <p:nvPr/>
        </p:nvPicPr>
        <p:blipFill>
          <a:blip r:embed="rId6"/>
          <a:stretch>
            <a:fillRect/>
          </a:stretch>
        </p:blipFill>
        <p:spPr>
          <a:xfrm>
            <a:off x="4117745" y="2231865"/>
            <a:ext cx="2998369" cy="2091242"/>
          </a:xfrm>
          <a:prstGeom prst="rect">
            <a:avLst/>
          </a:prstGeom>
        </p:spPr>
      </p:pic>
      <p:pic>
        <p:nvPicPr>
          <p:cNvPr id="24" name="Picture 23">
            <a:extLst>
              <a:ext uri="{FF2B5EF4-FFF2-40B4-BE49-F238E27FC236}">
                <a16:creationId xmlns:a16="http://schemas.microsoft.com/office/drawing/2014/main" id="{300B5A66-E266-7F49-8A4A-C989A051C73B}"/>
              </a:ext>
            </a:extLst>
          </p:cNvPr>
          <p:cNvPicPr>
            <a:picLocks noChangeAspect="1"/>
          </p:cNvPicPr>
          <p:nvPr/>
        </p:nvPicPr>
        <p:blipFill>
          <a:blip r:embed="rId7"/>
          <a:stretch>
            <a:fillRect/>
          </a:stretch>
        </p:blipFill>
        <p:spPr>
          <a:xfrm>
            <a:off x="4117745" y="4393740"/>
            <a:ext cx="3101486" cy="2189284"/>
          </a:xfrm>
          <a:prstGeom prst="rect">
            <a:avLst/>
          </a:prstGeom>
        </p:spPr>
      </p:pic>
    </p:spTree>
    <p:extLst>
      <p:ext uri="{BB962C8B-B14F-4D97-AF65-F5344CB8AC3E}">
        <p14:creationId xmlns:p14="http://schemas.microsoft.com/office/powerpoint/2010/main" val="151536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0311-FE56-294A-8EA7-A1C089D8E10B}"/>
              </a:ext>
            </a:extLst>
          </p:cNvPr>
          <p:cNvSpPr>
            <a:spLocks noGrp="1"/>
          </p:cNvSpPr>
          <p:nvPr>
            <p:ph type="title"/>
          </p:nvPr>
        </p:nvSpPr>
        <p:spPr/>
        <p:txBody>
          <a:bodyPr/>
          <a:lstStyle/>
          <a:p>
            <a:r>
              <a:rPr lang="en-US" dirty="0"/>
              <a:t>Results: Cooperative Deep Q-Learning</a:t>
            </a:r>
          </a:p>
        </p:txBody>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sp>
        <p:nvSpPr>
          <p:cNvPr id="4" name="TextBox 3">
            <a:extLst>
              <a:ext uri="{FF2B5EF4-FFF2-40B4-BE49-F238E27FC236}">
                <a16:creationId xmlns:a16="http://schemas.microsoft.com/office/drawing/2014/main" id="{2DCF55DE-6EBD-D645-AF2F-E0024A86AB77}"/>
              </a:ext>
            </a:extLst>
          </p:cNvPr>
          <p:cNvSpPr txBox="1"/>
          <p:nvPr/>
        </p:nvSpPr>
        <p:spPr>
          <a:xfrm>
            <a:off x="647494" y="1886346"/>
            <a:ext cx="2357389"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2 Agents, 6x6 Grid, No Obstacles</a:t>
            </a:r>
          </a:p>
        </p:txBody>
      </p:sp>
      <p:sp>
        <p:nvSpPr>
          <p:cNvPr id="5" name="TextBox 4">
            <a:extLst>
              <a:ext uri="{FF2B5EF4-FFF2-40B4-BE49-F238E27FC236}">
                <a16:creationId xmlns:a16="http://schemas.microsoft.com/office/drawing/2014/main" id="{73B9F95C-691E-E24D-9B81-F73AF6A9F576}"/>
              </a:ext>
            </a:extLst>
          </p:cNvPr>
          <p:cNvSpPr txBox="1"/>
          <p:nvPr/>
        </p:nvSpPr>
        <p:spPr>
          <a:xfrm>
            <a:off x="4384830" y="1886345"/>
            <a:ext cx="2357389"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4 Agents, 25x25 Grid, 10 Obstacles</a:t>
            </a:r>
          </a:p>
        </p:txBody>
      </p:sp>
      <p:sp>
        <p:nvSpPr>
          <p:cNvPr id="6" name="TextBox 5">
            <a:extLst>
              <a:ext uri="{FF2B5EF4-FFF2-40B4-BE49-F238E27FC236}">
                <a16:creationId xmlns:a16="http://schemas.microsoft.com/office/drawing/2014/main" id="{5E6750DA-3794-7346-975D-D0F0E7653902}"/>
              </a:ext>
            </a:extLst>
          </p:cNvPr>
          <p:cNvSpPr txBox="1"/>
          <p:nvPr/>
        </p:nvSpPr>
        <p:spPr>
          <a:xfrm>
            <a:off x="7827855" y="1886181"/>
            <a:ext cx="2632074"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6 Agents, 100x100 Grid, 30 Obstacles</a:t>
            </a:r>
          </a:p>
        </p:txBody>
      </p:sp>
      <p:pic>
        <p:nvPicPr>
          <p:cNvPr id="9" name="Picture 8">
            <a:extLst>
              <a:ext uri="{FF2B5EF4-FFF2-40B4-BE49-F238E27FC236}">
                <a16:creationId xmlns:a16="http://schemas.microsoft.com/office/drawing/2014/main" id="{1B07060B-BB71-F140-B6FA-D48A3967CA78}"/>
              </a:ext>
            </a:extLst>
          </p:cNvPr>
          <p:cNvPicPr>
            <a:picLocks noChangeAspect="1"/>
          </p:cNvPicPr>
          <p:nvPr/>
        </p:nvPicPr>
        <p:blipFill>
          <a:blip r:embed="rId2"/>
          <a:stretch>
            <a:fillRect/>
          </a:stretch>
        </p:blipFill>
        <p:spPr>
          <a:xfrm>
            <a:off x="4010937" y="2240365"/>
            <a:ext cx="3105177" cy="2091242"/>
          </a:xfrm>
          <a:prstGeom prst="rect">
            <a:avLst/>
          </a:prstGeom>
        </p:spPr>
      </p:pic>
      <p:pic>
        <p:nvPicPr>
          <p:cNvPr id="16" name="Picture 15">
            <a:extLst>
              <a:ext uri="{FF2B5EF4-FFF2-40B4-BE49-F238E27FC236}">
                <a16:creationId xmlns:a16="http://schemas.microsoft.com/office/drawing/2014/main" id="{C49ADE17-F5DC-2D40-BFB9-19A0961EBB3D}"/>
              </a:ext>
            </a:extLst>
          </p:cNvPr>
          <p:cNvPicPr>
            <a:picLocks noChangeAspect="1"/>
          </p:cNvPicPr>
          <p:nvPr/>
        </p:nvPicPr>
        <p:blipFill>
          <a:blip r:embed="rId3"/>
          <a:stretch>
            <a:fillRect/>
          </a:stretch>
        </p:blipFill>
        <p:spPr>
          <a:xfrm>
            <a:off x="7510534" y="2237313"/>
            <a:ext cx="3008332" cy="2091242"/>
          </a:xfrm>
          <a:prstGeom prst="rect">
            <a:avLst/>
          </a:prstGeom>
        </p:spPr>
      </p:pic>
      <p:pic>
        <p:nvPicPr>
          <p:cNvPr id="20" name="Picture 19">
            <a:extLst>
              <a:ext uri="{FF2B5EF4-FFF2-40B4-BE49-F238E27FC236}">
                <a16:creationId xmlns:a16="http://schemas.microsoft.com/office/drawing/2014/main" id="{E7A985AA-D271-394D-B6F4-A3F675371973}"/>
              </a:ext>
            </a:extLst>
          </p:cNvPr>
          <p:cNvPicPr>
            <a:picLocks noChangeAspect="1"/>
          </p:cNvPicPr>
          <p:nvPr/>
        </p:nvPicPr>
        <p:blipFill>
          <a:blip r:embed="rId4"/>
          <a:stretch>
            <a:fillRect/>
          </a:stretch>
        </p:blipFill>
        <p:spPr>
          <a:xfrm>
            <a:off x="354234" y="2240873"/>
            <a:ext cx="3008332" cy="2105137"/>
          </a:xfrm>
          <a:prstGeom prst="rect">
            <a:avLst/>
          </a:prstGeom>
        </p:spPr>
      </p:pic>
      <p:pic>
        <p:nvPicPr>
          <p:cNvPr id="22" name="Picture 21">
            <a:extLst>
              <a:ext uri="{FF2B5EF4-FFF2-40B4-BE49-F238E27FC236}">
                <a16:creationId xmlns:a16="http://schemas.microsoft.com/office/drawing/2014/main" id="{5129877C-8FB6-534F-8B38-C23B14B0A1A2}"/>
              </a:ext>
            </a:extLst>
          </p:cNvPr>
          <p:cNvPicPr>
            <a:picLocks noChangeAspect="1"/>
          </p:cNvPicPr>
          <p:nvPr/>
        </p:nvPicPr>
        <p:blipFill>
          <a:blip r:embed="rId5"/>
          <a:stretch>
            <a:fillRect/>
          </a:stretch>
        </p:blipFill>
        <p:spPr>
          <a:xfrm>
            <a:off x="566928" y="4401717"/>
            <a:ext cx="2992526" cy="2119412"/>
          </a:xfrm>
          <a:prstGeom prst="rect">
            <a:avLst/>
          </a:prstGeom>
        </p:spPr>
      </p:pic>
      <p:pic>
        <p:nvPicPr>
          <p:cNvPr id="23" name="Picture 22">
            <a:extLst>
              <a:ext uri="{FF2B5EF4-FFF2-40B4-BE49-F238E27FC236}">
                <a16:creationId xmlns:a16="http://schemas.microsoft.com/office/drawing/2014/main" id="{3DC4501F-C8A3-C04E-A27B-A0C12DC2A6AA}"/>
              </a:ext>
            </a:extLst>
          </p:cNvPr>
          <p:cNvPicPr>
            <a:picLocks noChangeAspect="1"/>
          </p:cNvPicPr>
          <p:nvPr/>
        </p:nvPicPr>
        <p:blipFill>
          <a:blip r:embed="rId6"/>
          <a:stretch>
            <a:fillRect/>
          </a:stretch>
        </p:blipFill>
        <p:spPr>
          <a:xfrm>
            <a:off x="4107782" y="4464801"/>
            <a:ext cx="3008332" cy="2129413"/>
          </a:xfrm>
          <a:prstGeom prst="rect">
            <a:avLst/>
          </a:prstGeom>
        </p:spPr>
      </p:pic>
      <p:pic>
        <p:nvPicPr>
          <p:cNvPr id="24" name="Picture 23">
            <a:extLst>
              <a:ext uri="{FF2B5EF4-FFF2-40B4-BE49-F238E27FC236}">
                <a16:creationId xmlns:a16="http://schemas.microsoft.com/office/drawing/2014/main" id="{A4DCFC94-1A47-1041-9FCD-ED400825BB30}"/>
              </a:ext>
            </a:extLst>
          </p:cNvPr>
          <p:cNvPicPr>
            <a:picLocks noChangeAspect="1"/>
          </p:cNvPicPr>
          <p:nvPr/>
        </p:nvPicPr>
        <p:blipFill>
          <a:blip r:embed="rId7"/>
          <a:stretch>
            <a:fillRect/>
          </a:stretch>
        </p:blipFill>
        <p:spPr>
          <a:xfrm>
            <a:off x="7664442" y="4447557"/>
            <a:ext cx="3008332" cy="2138624"/>
          </a:xfrm>
          <a:prstGeom prst="rect">
            <a:avLst/>
          </a:prstGeom>
        </p:spPr>
      </p:pic>
    </p:spTree>
    <p:extLst>
      <p:ext uri="{BB962C8B-B14F-4D97-AF65-F5344CB8AC3E}">
        <p14:creationId xmlns:p14="http://schemas.microsoft.com/office/powerpoint/2010/main" val="3585100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0311-FE56-294A-8EA7-A1C089D8E10B}"/>
              </a:ext>
            </a:extLst>
          </p:cNvPr>
          <p:cNvSpPr>
            <a:spLocks noGrp="1"/>
          </p:cNvSpPr>
          <p:nvPr>
            <p:ph type="title"/>
          </p:nvPr>
        </p:nvSpPr>
        <p:spPr/>
        <p:txBody>
          <a:bodyPr/>
          <a:lstStyle/>
          <a:p>
            <a:r>
              <a:rPr lang="en-US" dirty="0"/>
              <a:t>Results Summary</a:t>
            </a:r>
          </a:p>
        </p:txBody>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graphicFrame>
        <p:nvGraphicFramePr>
          <p:cNvPr id="4" name="Table 4">
            <a:extLst>
              <a:ext uri="{FF2B5EF4-FFF2-40B4-BE49-F238E27FC236}">
                <a16:creationId xmlns:a16="http://schemas.microsoft.com/office/drawing/2014/main" id="{E04B884D-9807-F847-8A79-A95922B0A63D}"/>
              </a:ext>
            </a:extLst>
          </p:cNvPr>
          <p:cNvGraphicFramePr>
            <a:graphicFrameLocks noGrp="1"/>
          </p:cNvGraphicFramePr>
          <p:nvPr>
            <p:extLst>
              <p:ext uri="{D42A27DB-BD31-4B8C-83A1-F6EECF244321}">
                <p14:modId xmlns:p14="http://schemas.microsoft.com/office/powerpoint/2010/main" val="1640162557"/>
              </p:ext>
            </p:extLst>
          </p:nvPr>
        </p:nvGraphicFramePr>
        <p:xfrm>
          <a:off x="354233" y="2297201"/>
          <a:ext cx="7076884" cy="2011680"/>
        </p:xfrm>
        <a:graphic>
          <a:graphicData uri="http://schemas.openxmlformats.org/drawingml/2006/table">
            <a:tbl>
              <a:tblPr firstRow="1" bandRow="1">
                <a:tableStyleId>{5C22544A-7EE6-4342-B048-85BDC9FD1C3A}</a:tableStyleId>
              </a:tblPr>
              <a:tblGrid>
                <a:gridCol w="1769221">
                  <a:extLst>
                    <a:ext uri="{9D8B030D-6E8A-4147-A177-3AD203B41FA5}">
                      <a16:colId xmlns:a16="http://schemas.microsoft.com/office/drawing/2014/main" val="4075226153"/>
                    </a:ext>
                  </a:extLst>
                </a:gridCol>
                <a:gridCol w="1769221">
                  <a:extLst>
                    <a:ext uri="{9D8B030D-6E8A-4147-A177-3AD203B41FA5}">
                      <a16:colId xmlns:a16="http://schemas.microsoft.com/office/drawing/2014/main" val="819554355"/>
                    </a:ext>
                  </a:extLst>
                </a:gridCol>
                <a:gridCol w="1769221">
                  <a:extLst>
                    <a:ext uri="{9D8B030D-6E8A-4147-A177-3AD203B41FA5}">
                      <a16:colId xmlns:a16="http://schemas.microsoft.com/office/drawing/2014/main" val="1738806340"/>
                    </a:ext>
                  </a:extLst>
                </a:gridCol>
                <a:gridCol w="1769221">
                  <a:extLst>
                    <a:ext uri="{9D8B030D-6E8A-4147-A177-3AD203B41FA5}">
                      <a16:colId xmlns:a16="http://schemas.microsoft.com/office/drawing/2014/main" val="2996239134"/>
                    </a:ext>
                  </a:extLst>
                </a:gridCol>
              </a:tblGrid>
              <a:tr h="547827">
                <a:tc>
                  <a:txBody>
                    <a:bodyPr/>
                    <a:lstStyle/>
                    <a:p>
                      <a:endParaRPr lang="en-US" dirty="0"/>
                    </a:p>
                  </a:txBody>
                  <a:tcPr/>
                </a:tc>
                <a:tc>
                  <a:txBody>
                    <a:bodyPr/>
                    <a:lstStyle/>
                    <a:p>
                      <a:r>
                        <a:rPr lang="en-US" dirty="0"/>
                        <a:t>Comp Q-Learning</a:t>
                      </a:r>
                    </a:p>
                  </a:txBody>
                  <a:tcPr/>
                </a:tc>
                <a:tc>
                  <a:txBody>
                    <a:bodyPr/>
                    <a:lstStyle/>
                    <a:p>
                      <a:r>
                        <a:rPr lang="en-US" dirty="0"/>
                        <a:t>Comp Deep Q-Learning</a:t>
                      </a:r>
                    </a:p>
                  </a:txBody>
                  <a:tcPr/>
                </a:tc>
                <a:tc>
                  <a:txBody>
                    <a:bodyPr/>
                    <a:lstStyle/>
                    <a:p>
                      <a:r>
                        <a:rPr lang="en-US" dirty="0"/>
                        <a:t>Coop Deep Q-Learning</a:t>
                      </a:r>
                    </a:p>
                  </a:txBody>
                  <a:tcPr/>
                </a:tc>
                <a:extLst>
                  <a:ext uri="{0D108BD9-81ED-4DB2-BD59-A6C34878D82A}">
                    <a16:rowId xmlns:a16="http://schemas.microsoft.com/office/drawing/2014/main" val="3137082199"/>
                  </a:ext>
                </a:extLst>
              </a:tr>
              <a:tr h="317392">
                <a:tc>
                  <a:txBody>
                    <a:bodyPr/>
                    <a:lstStyle/>
                    <a:p>
                      <a:r>
                        <a:rPr lang="en-US" dirty="0"/>
                        <a:t>Scenario 1</a:t>
                      </a:r>
                    </a:p>
                  </a:txBody>
                  <a:tcPr/>
                </a:tc>
                <a:tc>
                  <a:txBody>
                    <a:bodyPr/>
                    <a:lstStyle/>
                    <a:p>
                      <a:r>
                        <a:rPr lang="en-US" dirty="0"/>
                        <a:t>85 episodes</a:t>
                      </a:r>
                    </a:p>
                  </a:txBody>
                  <a:tcPr/>
                </a:tc>
                <a:tc>
                  <a:txBody>
                    <a:bodyPr/>
                    <a:lstStyle/>
                    <a:p>
                      <a:r>
                        <a:rPr lang="en-US" dirty="0"/>
                        <a:t>200 episodes</a:t>
                      </a:r>
                    </a:p>
                  </a:txBody>
                  <a:tcPr/>
                </a:tc>
                <a:tc>
                  <a:txBody>
                    <a:bodyPr/>
                    <a:lstStyle/>
                    <a:p>
                      <a:r>
                        <a:rPr lang="en-US" dirty="0"/>
                        <a:t>250 episodes</a:t>
                      </a:r>
                    </a:p>
                  </a:txBody>
                  <a:tcPr/>
                </a:tc>
                <a:extLst>
                  <a:ext uri="{0D108BD9-81ED-4DB2-BD59-A6C34878D82A}">
                    <a16:rowId xmlns:a16="http://schemas.microsoft.com/office/drawing/2014/main" val="3444216916"/>
                  </a:ext>
                </a:extLst>
              </a:tr>
              <a:tr h="547827">
                <a:tc>
                  <a:txBody>
                    <a:bodyPr/>
                    <a:lstStyle/>
                    <a:p>
                      <a:r>
                        <a:rPr lang="en-US" dirty="0"/>
                        <a:t>Scenario 2</a:t>
                      </a:r>
                    </a:p>
                  </a:txBody>
                  <a:tcPr/>
                </a:tc>
                <a:tc>
                  <a:txBody>
                    <a:bodyPr/>
                    <a:lstStyle/>
                    <a:p>
                      <a:r>
                        <a:rPr lang="en-US" dirty="0"/>
                        <a:t>100 episodes (noisy)</a:t>
                      </a:r>
                    </a:p>
                  </a:txBody>
                  <a:tcPr/>
                </a:tc>
                <a:tc>
                  <a:txBody>
                    <a:bodyPr/>
                    <a:lstStyle/>
                    <a:p>
                      <a:r>
                        <a:rPr lang="en-US" dirty="0"/>
                        <a:t>65 episodes</a:t>
                      </a:r>
                    </a:p>
                  </a:txBody>
                  <a:tcPr/>
                </a:tc>
                <a:tc>
                  <a:txBody>
                    <a:bodyPr/>
                    <a:lstStyle/>
                    <a:p>
                      <a:r>
                        <a:rPr lang="en-US" dirty="0"/>
                        <a:t>150 episodes</a:t>
                      </a:r>
                    </a:p>
                  </a:txBody>
                  <a:tcPr/>
                </a:tc>
                <a:extLst>
                  <a:ext uri="{0D108BD9-81ED-4DB2-BD59-A6C34878D82A}">
                    <a16:rowId xmlns:a16="http://schemas.microsoft.com/office/drawing/2014/main" val="1130110995"/>
                  </a:ext>
                </a:extLst>
              </a:tr>
              <a:tr h="317392">
                <a:tc>
                  <a:txBody>
                    <a:bodyPr/>
                    <a:lstStyle/>
                    <a:p>
                      <a:r>
                        <a:rPr lang="en-US" dirty="0"/>
                        <a:t>Scenario 3</a:t>
                      </a:r>
                    </a:p>
                  </a:txBody>
                  <a:tcPr/>
                </a:tc>
                <a:tc>
                  <a:txBody>
                    <a:bodyPr/>
                    <a:lstStyle/>
                    <a:p>
                      <a:r>
                        <a:rPr lang="en-US" dirty="0"/>
                        <a:t>Unstable</a:t>
                      </a:r>
                    </a:p>
                  </a:txBody>
                  <a:tcPr/>
                </a:tc>
                <a:tc>
                  <a:txBody>
                    <a:bodyPr/>
                    <a:lstStyle/>
                    <a:p>
                      <a:r>
                        <a:rPr lang="en-US" dirty="0"/>
                        <a:t>300 episodes</a:t>
                      </a:r>
                    </a:p>
                  </a:txBody>
                  <a:tcPr/>
                </a:tc>
                <a:tc>
                  <a:txBody>
                    <a:bodyPr/>
                    <a:lstStyle/>
                    <a:p>
                      <a:r>
                        <a:rPr lang="en-US" dirty="0"/>
                        <a:t>125 episodes</a:t>
                      </a:r>
                    </a:p>
                  </a:txBody>
                  <a:tcPr/>
                </a:tc>
                <a:extLst>
                  <a:ext uri="{0D108BD9-81ED-4DB2-BD59-A6C34878D82A}">
                    <a16:rowId xmlns:a16="http://schemas.microsoft.com/office/drawing/2014/main" val="771753013"/>
                  </a:ext>
                </a:extLst>
              </a:tr>
            </a:tbl>
          </a:graphicData>
        </a:graphic>
      </p:graphicFrame>
      <p:sp>
        <p:nvSpPr>
          <p:cNvPr id="6" name="TextBox 5">
            <a:extLst>
              <a:ext uri="{FF2B5EF4-FFF2-40B4-BE49-F238E27FC236}">
                <a16:creationId xmlns:a16="http://schemas.microsoft.com/office/drawing/2014/main" id="{79E7CD0E-F614-E24D-8693-BC82756EAF22}"/>
              </a:ext>
            </a:extLst>
          </p:cNvPr>
          <p:cNvSpPr txBox="1"/>
          <p:nvPr/>
        </p:nvSpPr>
        <p:spPr>
          <a:xfrm>
            <a:off x="1275251" y="1927869"/>
            <a:ext cx="5291741" cy="369332"/>
          </a:xfrm>
          <a:prstGeom prst="rect">
            <a:avLst/>
          </a:prstGeom>
          <a:noFill/>
        </p:spPr>
        <p:txBody>
          <a:bodyPr wrap="square" rtlCol="0">
            <a:spAutoFit/>
          </a:bodyPr>
          <a:lstStyle/>
          <a:p>
            <a:r>
              <a:rPr lang="en-US" dirty="0"/>
              <a:t>Table 1: Evaluation of Episodes to Convergence</a:t>
            </a:r>
          </a:p>
        </p:txBody>
      </p:sp>
      <p:graphicFrame>
        <p:nvGraphicFramePr>
          <p:cNvPr id="8" name="Table 8">
            <a:extLst>
              <a:ext uri="{FF2B5EF4-FFF2-40B4-BE49-F238E27FC236}">
                <a16:creationId xmlns:a16="http://schemas.microsoft.com/office/drawing/2014/main" id="{82A78B95-BAF1-DA4F-8817-8AD69D4F5845}"/>
              </a:ext>
            </a:extLst>
          </p:cNvPr>
          <p:cNvGraphicFramePr>
            <a:graphicFrameLocks noGrp="1"/>
          </p:cNvGraphicFramePr>
          <p:nvPr>
            <p:extLst>
              <p:ext uri="{D42A27DB-BD31-4B8C-83A1-F6EECF244321}">
                <p14:modId xmlns:p14="http://schemas.microsoft.com/office/powerpoint/2010/main" val="780916563"/>
              </p:ext>
            </p:extLst>
          </p:nvPr>
        </p:nvGraphicFramePr>
        <p:xfrm>
          <a:off x="8352135" y="2297201"/>
          <a:ext cx="2428876" cy="3729025"/>
        </p:xfrm>
        <a:graphic>
          <a:graphicData uri="http://schemas.openxmlformats.org/drawingml/2006/table">
            <a:tbl>
              <a:tblPr firstRow="1" bandRow="1">
                <a:tableStyleId>{5C22544A-7EE6-4342-B048-85BDC9FD1C3A}</a:tableStyleId>
              </a:tblPr>
              <a:tblGrid>
                <a:gridCol w="1557339">
                  <a:extLst>
                    <a:ext uri="{9D8B030D-6E8A-4147-A177-3AD203B41FA5}">
                      <a16:colId xmlns:a16="http://schemas.microsoft.com/office/drawing/2014/main" val="221399014"/>
                    </a:ext>
                  </a:extLst>
                </a:gridCol>
                <a:gridCol w="871537">
                  <a:extLst>
                    <a:ext uri="{9D8B030D-6E8A-4147-A177-3AD203B41FA5}">
                      <a16:colId xmlns:a16="http://schemas.microsoft.com/office/drawing/2014/main" val="1066035741"/>
                    </a:ext>
                  </a:extLst>
                </a:gridCol>
              </a:tblGrid>
              <a:tr h="745805">
                <a:tc>
                  <a:txBody>
                    <a:bodyPr/>
                    <a:lstStyle/>
                    <a:p>
                      <a:r>
                        <a:rPr lang="en-US" dirty="0"/>
                        <a:t>Model Parameters</a:t>
                      </a:r>
                    </a:p>
                  </a:txBody>
                  <a:tcPr/>
                </a:tc>
                <a:tc>
                  <a:txBody>
                    <a:bodyPr/>
                    <a:lstStyle/>
                    <a:p>
                      <a:endParaRPr lang="en-US"/>
                    </a:p>
                  </a:txBody>
                  <a:tcPr/>
                </a:tc>
                <a:extLst>
                  <a:ext uri="{0D108BD9-81ED-4DB2-BD59-A6C34878D82A}">
                    <a16:rowId xmlns:a16="http://schemas.microsoft.com/office/drawing/2014/main" val="1603158285"/>
                  </a:ext>
                </a:extLst>
              </a:tr>
              <a:tr h="745805">
                <a:tc>
                  <a:txBody>
                    <a:bodyPr/>
                    <a:lstStyle/>
                    <a:p>
                      <a:r>
                        <a:rPr lang="en-US" dirty="0"/>
                        <a:t>Learning Rate</a:t>
                      </a:r>
                    </a:p>
                  </a:txBody>
                  <a:tcPr/>
                </a:tc>
                <a:tc>
                  <a:txBody>
                    <a:bodyPr/>
                    <a:lstStyle/>
                    <a:p>
                      <a:r>
                        <a:rPr lang="en-US" dirty="0"/>
                        <a:t>0.7</a:t>
                      </a:r>
                    </a:p>
                  </a:txBody>
                  <a:tcPr/>
                </a:tc>
                <a:extLst>
                  <a:ext uri="{0D108BD9-81ED-4DB2-BD59-A6C34878D82A}">
                    <a16:rowId xmlns:a16="http://schemas.microsoft.com/office/drawing/2014/main" val="284763708"/>
                  </a:ext>
                </a:extLst>
              </a:tr>
              <a:tr h="745805">
                <a:tc>
                  <a:txBody>
                    <a:bodyPr/>
                    <a:lstStyle/>
                    <a:p>
                      <a:r>
                        <a:rPr lang="en-US" dirty="0"/>
                        <a:t>Exploration Decay Rate</a:t>
                      </a:r>
                    </a:p>
                  </a:txBody>
                  <a:tcPr/>
                </a:tc>
                <a:tc>
                  <a:txBody>
                    <a:bodyPr/>
                    <a:lstStyle/>
                    <a:p>
                      <a:r>
                        <a:rPr lang="en-US" dirty="0"/>
                        <a:t>0.03</a:t>
                      </a:r>
                    </a:p>
                  </a:txBody>
                  <a:tcPr/>
                </a:tc>
                <a:extLst>
                  <a:ext uri="{0D108BD9-81ED-4DB2-BD59-A6C34878D82A}">
                    <a16:rowId xmlns:a16="http://schemas.microsoft.com/office/drawing/2014/main" val="3474418331"/>
                  </a:ext>
                </a:extLst>
              </a:tr>
              <a:tr h="745805">
                <a:tc>
                  <a:txBody>
                    <a:bodyPr/>
                    <a:lstStyle/>
                    <a:p>
                      <a:r>
                        <a:rPr lang="en-US" dirty="0"/>
                        <a:t>Discount Factor</a:t>
                      </a:r>
                    </a:p>
                  </a:txBody>
                  <a:tcPr/>
                </a:tc>
                <a:tc>
                  <a:txBody>
                    <a:bodyPr/>
                    <a:lstStyle/>
                    <a:p>
                      <a:r>
                        <a:rPr lang="en-US" dirty="0"/>
                        <a:t>0.9</a:t>
                      </a:r>
                    </a:p>
                  </a:txBody>
                  <a:tcPr/>
                </a:tc>
                <a:extLst>
                  <a:ext uri="{0D108BD9-81ED-4DB2-BD59-A6C34878D82A}">
                    <a16:rowId xmlns:a16="http://schemas.microsoft.com/office/drawing/2014/main" val="2236673206"/>
                  </a:ext>
                </a:extLst>
              </a:tr>
              <a:tr h="745805">
                <a:tc>
                  <a:txBody>
                    <a:bodyPr/>
                    <a:lstStyle/>
                    <a:p>
                      <a:r>
                        <a:rPr lang="en-US" dirty="0"/>
                        <a:t>Max Timesteps</a:t>
                      </a:r>
                    </a:p>
                  </a:txBody>
                  <a:tcPr/>
                </a:tc>
                <a:tc>
                  <a:txBody>
                    <a:bodyPr/>
                    <a:lstStyle/>
                    <a:p>
                      <a:r>
                        <a:rPr lang="en-US" dirty="0"/>
                        <a:t>200</a:t>
                      </a:r>
                    </a:p>
                  </a:txBody>
                  <a:tcPr/>
                </a:tc>
                <a:extLst>
                  <a:ext uri="{0D108BD9-81ED-4DB2-BD59-A6C34878D82A}">
                    <a16:rowId xmlns:a16="http://schemas.microsoft.com/office/drawing/2014/main" val="879802091"/>
                  </a:ext>
                </a:extLst>
              </a:tr>
            </a:tbl>
          </a:graphicData>
        </a:graphic>
      </p:graphicFrame>
      <p:sp>
        <p:nvSpPr>
          <p:cNvPr id="9" name="TextBox 8">
            <a:extLst>
              <a:ext uri="{FF2B5EF4-FFF2-40B4-BE49-F238E27FC236}">
                <a16:creationId xmlns:a16="http://schemas.microsoft.com/office/drawing/2014/main" id="{2A0005ED-B3B6-7749-A6DE-A9F6151B6436}"/>
              </a:ext>
            </a:extLst>
          </p:cNvPr>
          <p:cNvSpPr txBox="1"/>
          <p:nvPr/>
        </p:nvSpPr>
        <p:spPr>
          <a:xfrm>
            <a:off x="7792774" y="1927869"/>
            <a:ext cx="5291741" cy="369332"/>
          </a:xfrm>
          <a:prstGeom prst="rect">
            <a:avLst/>
          </a:prstGeom>
          <a:noFill/>
        </p:spPr>
        <p:txBody>
          <a:bodyPr wrap="square" rtlCol="0">
            <a:spAutoFit/>
          </a:bodyPr>
          <a:lstStyle/>
          <a:p>
            <a:r>
              <a:rPr lang="en-US" dirty="0"/>
              <a:t>Table 2: Shared Model Parameters</a:t>
            </a:r>
          </a:p>
        </p:txBody>
      </p:sp>
    </p:spTree>
    <p:extLst>
      <p:ext uri="{BB962C8B-B14F-4D97-AF65-F5344CB8AC3E}">
        <p14:creationId xmlns:p14="http://schemas.microsoft.com/office/powerpoint/2010/main" val="3463053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0311-FE56-294A-8EA7-A1C089D8E10B}"/>
              </a:ext>
            </a:extLst>
          </p:cNvPr>
          <p:cNvSpPr>
            <a:spLocks noGrp="1"/>
          </p:cNvSpPr>
          <p:nvPr>
            <p:ph type="title"/>
          </p:nvPr>
        </p:nvSpPr>
        <p:spPr/>
        <p:txBody>
          <a:bodyPr/>
          <a:lstStyle/>
          <a:p>
            <a:r>
              <a:rPr lang="en-US" dirty="0"/>
              <a:t>Key Observations</a:t>
            </a:r>
          </a:p>
        </p:txBody>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sp>
        <p:nvSpPr>
          <p:cNvPr id="4" name="TextBox 3">
            <a:extLst>
              <a:ext uri="{FF2B5EF4-FFF2-40B4-BE49-F238E27FC236}">
                <a16:creationId xmlns:a16="http://schemas.microsoft.com/office/drawing/2014/main" id="{F4996A2A-AB73-BA41-8BBA-6F518BD4E5D1}"/>
              </a:ext>
            </a:extLst>
          </p:cNvPr>
          <p:cNvSpPr txBox="1"/>
          <p:nvPr/>
        </p:nvSpPr>
        <p:spPr>
          <a:xfrm>
            <a:off x="700644" y="1898247"/>
            <a:ext cx="6328805" cy="5632311"/>
          </a:xfrm>
          <a:prstGeom prst="rect">
            <a:avLst/>
          </a:prstGeom>
          <a:noFill/>
        </p:spPr>
        <p:txBody>
          <a:bodyPr wrap="square" rtlCol="0">
            <a:spAutoFit/>
          </a:bodyPr>
          <a:lstStyle/>
          <a:p>
            <a:pPr marL="285750" indent="-285750">
              <a:buFontTx/>
              <a:buChar char="-"/>
            </a:pPr>
            <a:r>
              <a:rPr lang="en-US" dirty="0"/>
              <a:t>In a complex environment, it can be difficult for agent acting alone to learn an effective policy. Shared experience can help multiple agents learn more efficiently and improve their performance</a:t>
            </a:r>
          </a:p>
          <a:p>
            <a:pPr marL="285750" indent="-285750">
              <a:buFontTx/>
              <a:buChar char="-"/>
            </a:pPr>
            <a:endParaRPr lang="en-US" dirty="0"/>
          </a:p>
          <a:p>
            <a:pPr marL="285750" indent="-285750">
              <a:buFontTx/>
              <a:buChar char="-"/>
            </a:pPr>
            <a:r>
              <a:rPr lang="en-US" dirty="0"/>
              <a:t>In simpler environments, increased complexity of shared experience DQN may not be necessary, as regular Q-learning may be a more suitable choice</a:t>
            </a:r>
          </a:p>
          <a:p>
            <a:pPr marL="285750" indent="-285750">
              <a:buFontTx/>
              <a:buChar char="-"/>
            </a:pPr>
            <a:endParaRPr lang="en-US" dirty="0"/>
          </a:p>
          <a:p>
            <a:pPr marL="285750" indent="-285750">
              <a:buFontTx/>
              <a:buChar char="-"/>
            </a:pPr>
            <a:r>
              <a:rPr lang="en-US" dirty="0"/>
              <a:t>Cooperative tasks benefit greatly from centralized learning</a:t>
            </a:r>
          </a:p>
          <a:p>
            <a:pPr marL="285750" indent="-285750">
              <a:buFontTx/>
              <a:buChar char="-"/>
            </a:pPr>
            <a:endParaRPr lang="en-US" dirty="0"/>
          </a:p>
          <a:p>
            <a:r>
              <a:rPr lang="en-US" dirty="0"/>
              <a:t>Main Takeaway: Model complexity should be in line with environment/task complexity in order to allocate resources most effectively and efficiently. Just because a model is more intensive does not mean it will display superior performance.  </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351898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0311-FE56-294A-8EA7-A1C089D8E10B}"/>
              </a:ext>
            </a:extLst>
          </p:cNvPr>
          <p:cNvSpPr>
            <a:spLocks noGrp="1"/>
          </p:cNvSpPr>
          <p:nvPr>
            <p:ph type="title"/>
          </p:nvPr>
        </p:nvSpPr>
        <p:spPr/>
        <p:txBody>
          <a:bodyPr/>
          <a:lstStyle/>
          <a:p>
            <a:r>
              <a:rPr lang="en-US" dirty="0"/>
              <a:t>Contribution Summary</a:t>
            </a:r>
          </a:p>
        </p:txBody>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graphicFrame>
        <p:nvGraphicFramePr>
          <p:cNvPr id="4" name="Table 4">
            <a:extLst>
              <a:ext uri="{FF2B5EF4-FFF2-40B4-BE49-F238E27FC236}">
                <a16:creationId xmlns:a16="http://schemas.microsoft.com/office/drawing/2014/main" id="{363FDE34-4868-F34A-8F79-1D0A459ED474}"/>
              </a:ext>
            </a:extLst>
          </p:cNvPr>
          <p:cNvGraphicFramePr>
            <a:graphicFrameLocks noGrp="1"/>
          </p:cNvGraphicFramePr>
          <p:nvPr>
            <p:extLst>
              <p:ext uri="{D42A27DB-BD31-4B8C-83A1-F6EECF244321}">
                <p14:modId xmlns:p14="http://schemas.microsoft.com/office/powerpoint/2010/main" val="1467719267"/>
              </p:ext>
            </p:extLst>
          </p:nvPr>
        </p:nvGraphicFramePr>
        <p:xfrm>
          <a:off x="566928" y="2299084"/>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43411781"/>
                    </a:ext>
                  </a:extLst>
                </a:gridCol>
                <a:gridCol w="4064000">
                  <a:extLst>
                    <a:ext uri="{9D8B030D-6E8A-4147-A177-3AD203B41FA5}">
                      <a16:colId xmlns:a16="http://schemas.microsoft.com/office/drawing/2014/main" val="1573983607"/>
                    </a:ext>
                  </a:extLst>
                </a:gridCol>
              </a:tblGrid>
              <a:tr h="370840">
                <a:tc>
                  <a:txBody>
                    <a:bodyPr/>
                    <a:lstStyle/>
                    <a:p>
                      <a:r>
                        <a:rPr lang="en-US" dirty="0"/>
                        <a:t>Team Member</a:t>
                      </a:r>
                    </a:p>
                  </a:txBody>
                  <a:tcPr/>
                </a:tc>
                <a:tc>
                  <a:txBody>
                    <a:bodyPr/>
                    <a:lstStyle/>
                    <a:p>
                      <a:r>
                        <a:rPr lang="en-US" dirty="0"/>
                        <a:t>Contribution %</a:t>
                      </a:r>
                    </a:p>
                  </a:txBody>
                  <a:tcPr/>
                </a:tc>
                <a:extLst>
                  <a:ext uri="{0D108BD9-81ED-4DB2-BD59-A6C34878D82A}">
                    <a16:rowId xmlns:a16="http://schemas.microsoft.com/office/drawing/2014/main" val="4259493012"/>
                  </a:ext>
                </a:extLst>
              </a:tr>
              <a:tr h="370840">
                <a:tc>
                  <a:txBody>
                    <a:bodyPr/>
                    <a:lstStyle/>
                    <a:p>
                      <a:r>
                        <a:rPr lang="en-US" dirty="0"/>
                        <a:t>Kishan Patel</a:t>
                      </a:r>
                    </a:p>
                  </a:txBody>
                  <a:tcPr/>
                </a:tc>
                <a:tc>
                  <a:txBody>
                    <a:bodyPr/>
                    <a:lstStyle/>
                    <a:p>
                      <a:r>
                        <a:rPr lang="en-US" dirty="0"/>
                        <a:t>100</a:t>
                      </a:r>
                    </a:p>
                  </a:txBody>
                  <a:tcPr/>
                </a:tc>
                <a:extLst>
                  <a:ext uri="{0D108BD9-81ED-4DB2-BD59-A6C34878D82A}">
                    <a16:rowId xmlns:a16="http://schemas.microsoft.com/office/drawing/2014/main" val="1058878261"/>
                  </a:ext>
                </a:extLst>
              </a:tr>
            </a:tbl>
          </a:graphicData>
        </a:graphic>
      </p:graphicFrame>
    </p:spTree>
    <p:extLst>
      <p:ext uri="{BB962C8B-B14F-4D97-AF65-F5344CB8AC3E}">
        <p14:creationId xmlns:p14="http://schemas.microsoft.com/office/powerpoint/2010/main" val="416395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0311-FE56-294A-8EA7-A1C089D8E10B}"/>
              </a:ext>
            </a:extLst>
          </p:cNvPr>
          <p:cNvSpPr>
            <a:spLocks noGrp="1"/>
          </p:cNvSpPr>
          <p:nvPr>
            <p:ph type="title"/>
          </p:nvPr>
        </p:nvSpPr>
        <p:spPr/>
        <p:txBody>
          <a:bodyPr/>
          <a:lstStyle/>
          <a:p>
            <a:r>
              <a:rPr lang="en-US" dirty="0"/>
              <a:t>Thank You!</a:t>
            </a:r>
          </a:p>
        </p:txBody>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spTree>
    <p:extLst>
      <p:ext uri="{BB962C8B-B14F-4D97-AF65-F5344CB8AC3E}">
        <p14:creationId xmlns:p14="http://schemas.microsoft.com/office/powerpoint/2010/main" val="44238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a:xfrm>
            <a:off x="569467" y="2189263"/>
            <a:ext cx="5261317" cy="3790483"/>
          </a:xfrm>
        </p:spPr>
        <p:txBody>
          <a:bodyPr/>
          <a:lstStyle/>
          <a:p>
            <a:pPr marL="285750" indent="-285750">
              <a:buFontTx/>
              <a:buChar char="-"/>
            </a:pPr>
            <a:r>
              <a:rPr lang="en-US" dirty="0">
                <a:latin typeface="Calibri" panose="020F0502020204030204" pitchFamily="34" charset="0"/>
                <a:cs typeface="Calibri" panose="020F0502020204030204" pitchFamily="34" charset="0"/>
              </a:rPr>
              <a:t>Custom grid worlds created to evaluate Q-Learning and Deep Q-Learning Agents in cooperative and competitive settings</a:t>
            </a:r>
          </a:p>
          <a:p>
            <a:pPr marL="285750" indent="-285750">
              <a:buFontTx/>
              <a:buChar char="-"/>
            </a:pPr>
            <a:r>
              <a:rPr lang="en-US" dirty="0">
                <a:latin typeface="Calibri" panose="020F0502020204030204" pitchFamily="34" charset="0"/>
                <a:cs typeface="Calibri" panose="020F0502020204030204" pitchFamily="34" charset="0"/>
              </a:rPr>
              <a:t>Size and obstacles of grid worlds varied in order to test the strength of both agents while increasing </a:t>
            </a:r>
            <a:r>
              <a:rPr lang="en-US" dirty="0" err="1">
                <a:latin typeface="Calibri" panose="020F0502020204030204" pitchFamily="34" charset="0"/>
                <a:cs typeface="Calibri" panose="020F0502020204030204" pitchFamily="34" charset="0"/>
              </a:rPr>
              <a:t>comlexity</a:t>
            </a:r>
            <a:endParaRPr lang="en-US" dirty="0">
              <a:latin typeface="Calibri" panose="020F0502020204030204" pitchFamily="34" charset="0"/>
              <a:cs typeface="Calibri" panose="020F0502020204030204" pitchFamily="34" charset="0"/>
            </a:endParaRPr>
          </a:p>
          <a:p>
            <a:pPr marL="285750" indent="-285750">
              <a:buFontTx/>
              <a:buChar char="-"/>
            </a:pPr>
            <a:r>
              <a:rPr lang="en-US" dirty="0">
                <a:latin typeface="Calibri" panose="020F0502020204030204" pitchFamily="34" charset="0"/>
                <a:cs typeface="Calibri" panose="020F0502020204030204" pitchFamily="34" charset="0"/>
              </a:rPr>
              <a:t>Agents evaluated on reward per episode and timesteps per episode</a:t>
            </a:r>
          </a:p>
          <a:p>
            <a:pPr marL="285750" indent="-285750">
              <a:buFontTx/>
              <a:buChar char="-"/>
            </a:pPr>
            <a:r>
              <a:rPr lang="en-US" dirty="0">
                <a:latin typeface="Calibri" panose="020F0502020204030204" pitchFamily="34" charset="0"/>
                <a:cs typeface="Calibri" panose="020F0502020204030204" pitchFamily="34" charset="0"/>
              </a:rPr>
              <a:t>First was a competitive task of agents to reach their goal state as quickly as possible irrespective of the other agents</a:t>
            </a:r>
          </a:p>
          <a:p>
            <a:pPr marL="285750" indent="-285750">
              <a:buFontTx/>
              <a:buChar char="-"/>
            </a:pPr>
            <a:r>
              <a:rPr lang="en-US" dirty="0">
                <a:latin typeface="Calibri" panose="020F0502020204030204" pitchFamily="34" charset="0"/>
                <a:cs typeface="Calibri" panose="020F0502020204030204" pitchFamily="34" charset="0"/>
              </a:rPr>
              <a:t>Second task was cooperative aimed at navigating the obstacles and reaching the goal states as a collective</a:t>
            </a:r>
          </a:p>
        </p:txBody>
      </p:sp>
      <p:sp>
        <p:nvSpPr>
          <p:cNvPr id="2" name="Title 1"/>
          <p:cNvSpPr>
            <a:spLocks noGrp="1"/>
          </p:cNvSpPr>
          <p:nvPr>
            <p:ph type="title"/>
          </p:nvPr>
        </p:nvSpPr>
        <p:spPr>
          <a:xfrm>
            <a:off x="566928" y="1316736"/>
            <a:ext cx="10515600" cy="535213"/>
          </a:xfrm>
        </p:spPr>
        <p:txBody>
          <a:bodyPr/>
          <a:lstStyle/>
          <a:p>
            <a:r>
              <a:rPr lang="en-US" dirty="0">
                <a:latin typeface="Calibri" panose="020F0502020204030204" pitchFamily="34" charset="0"/>
                <a:cs typeface="Calibri" panose="020F0502020204030204" pitchFamily="34" charset="0"/>
              </a:rPr>
              <a:t>Project Description</a:t>
            </a:r>
          </a:p>
        </p:txBody>
      </p:sp>
      <p:pic>
        <p:nvPicPr>
          <p:cNvPr id="7" name="Picture 6">
            <a:extLst>
              <a:ext uri="{FF2B5EF4-FFF2-40B4-BE49-F238E27FC236}">
                <a16:creationId xmlns:a16="http://schemas.microsoft.com/office/drawing/2014/main" id="{C4D31F80-387C-154E-90CF-E7CCDC8A467D}"/>
              </a:ext>
            </a:extLst>
          </p:cNvPr>
          <p:cNvPicPr>
            <a:picLocks noChangeAspect="1"/>
          </p:cNvPicPr>
          <p:nvPr/>
        </p:nvPicPr>
        <p:blipFill>
          <a:blip r:embed="rId3"/>
          <a:stretch>
            <a:fillRect/>
          </a:stretch>
        </p:blipFill>
        <p:spPr>
          <a:xfrm>
            <a:off x="7208322" y="1031086"/>
            <a:ext cx="2256312" cy="2273276"/>
          </a:xfrm>
          <a:prstGeom prst="rect">
            <a:avLst/>
          </a:prstGeom>
        </p:spPr>
      </p:pic>
      <p:sp>
        <p:nvSpPr>
          <p:cNvPr id="8" name="TextBox 7">
            <a:extLst>
              <a:ext uri="{FF2B5EF4-FFF2-40B4-BE49-F238E27FC236}">
                <a16:creationId xmlns:a16="http://schemas.microsoft.com/office/drawing/2014/main" id="{348AFB15-F56B-5646-8C19-362C1C191F70}"/>
              </a:ext>
            </a:extLst>
          </p:cNvPr>
          <p:cNvSpPr txBox="1"/>
          <p:nvPr/>
        </p:nvSpPr>
        <p:spPr>
          <a:xfrm>
            <a:off x="7481454" y="3240252"/>
            <a:ext cx="1752436" cy="285650"/>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2 Agent 6x6 </a:t>
            </a:r>
            <a:r>
              <a:rPr lang="en-US" sz="1200" dirty="0" err="1">
                <a:latin typeface="Calibri" panose="020F0502020204030204" pitchFamily="34" charset="0"/>
                <a:cs typeface="Calibri" panose="020F0502020204030204" pitchFamily="34" charset="0"/>
              </a:rPr>
              <a:t>Gridworld</a:t>
            </a:r>
            <a:endParaRPr lang="en-US" sz="1200"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8E3F8399-B7CC-BC49-B696-B5640D5899E5}"/>
              </a:ext>
            </a:extLst>
          </p:cNvPr>
          <p:cNvPicPr>
            <a:picLocks noChangeAspect="1"/>
          </p:cNvPicPr>
          <p:nvPr/>
        </p:nvPicPr>
        <p:blipFill>
          <a:blip r:embed="rId4"/>
          <a:stretch>
            <a:fillRect/>
          </a:stretch>
        </p:blipFill>
        <p:spPr>
          <a:xfrm>
            <a:off x="6971182" y="3590012"/>
            <a:ext cx="2909087" cy="2866148"/>
          </a:xfrm>
          <a:prstGeom prst="rect">
            <a:avLst/>
          </a:prstGeom>
        </p:spPr>
      </p:pic>
      <p:sp>
        <p:nvSpPr>
          <p:cNvPr id="11" name="TextBox 10">
            <a:extLst>
              <a:ext uri="{FF2B5EF4-FFF2-40B4-BE49-F238E27FC236}">
                <a16:creationId xmlns:a16="http://schemas.microsoft.com/office/drawing/2014/main" id="{95BB7574-DC1F-714E-8CA8-8EA4584EA420}"/>
              </a:ext>
            </a:extLst>
          </p:cNvPr>
          <p:cNvSpPr txBox="1"/>
          <p:nvPr/>
        </p:nvSpPr>
        <p:spPr>
          <a:xfrm>
            <a:off x="7208322" y="6404613"/>
            <a:ext cx="3116450" cy="285650"/>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4 Agent 25x25 </a:t>
            </a:r>
            <a:r>
              <a:rPr lang="en-US" sz="1200" dirty="0" err="1">
                <a:latin typeface="Calibri" panose="020F0502020204030204" pitchFamily="34" charset="0"/>
                <a:cs typeface="Calibri" panose="020F0502020204030204" pitchFamily="34" charset="0"/>
              </a:rPr>
              <a:t>Gridworld</a:t>
            </a:r>
            <a:r>
              <a:rPr lang="en-US" sz="1200" dirty="0">
                <a:latin typeface="Calibri" panose="020F0502020204030204" pitchFamily="34" charset="0"/>
                <a:cs typeface="Calibri" panose="020F0502020204030204" pitchFamily="34" charset="0"/>
              </a:rPr>
              <a:t> with 10 Landmarks</a:t>
            </a:r>
          </a:p>
        </p:txBody>
      </p:sp>
    </p:spTree>
    <p:extLst>
      <p:ext uri="{BB962C8B-B14F-4D97-AF65-F5344CB8AC3E}">
        <p14:creationId xmlns:p14="http://schemas.microsoft.com/office/powerpoint/2010/main" val="1076185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6928" y="1154690"/>
            <a:ext cx="10515600" cy="591535"/>
          </a:xfrm>
        </p:spPr>
        <p:txBody>
          <a:bodyPr/>
          <a:lstStyle/>
          <a:p>
            <a:r>
              <a:rPr lang="en" sz="2800" dirty="0">
                <a:latin typeface="Calibri" panose="020F0502020204030204" pitchFamily="34" charset="0"/>
                <a:cs typeface="Calibri" panose="020F0502020204030204" pitchFamily="34" charset="0"/>
              </a:rPr>
              <a:t>Background – Standard Q Learning</a:t>
            </a:r>
            <a:endParaRPr lang="en-US"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7A8F00F-5791-8548-BC3A-FACFE0E2CCA5}"/>
                  </a:ext>
                </a:extLst>
              </p:cNvPr>
              <p:cNvSpPr txBox="1"/>
              <p:nvPr/>
            </p:nvSpPr>
            <p:spPr>
              <a:xfrm>
                <a:off x="688769" y="1746225"/>
                <a:ext cx="9927771" cy="3416320"/>
              </a:xfrm>
              <a:prstGeom prst="rect">
                <a:avLst/>
              </a:prstGeom>
              <a:noFill/>
            </p:spPr>
            <p:txBody>
              <a:bodyPr wrap="square" rtlCol="0">
                <a:spAutoFit/>
              </a:bodyPr>
              <a:lstStyle/>
              <a:p>
                <a:pPr marL="285750" indent="-285750">
                  <a:buFontTx/>
                  <a:buChar char="-"/>
                </a:pPr>
                <a:r>
                  <a:rPr lang="en-US" dirty="0">
                    <a:latin typeface="Calibri" panose="020F0502020204030204" pitchFamily="34" charset="0"/>
                    <a:cs typeface="Calibri" panose="020F0502020204030204" pitchFamily="34" charset="0"/>
                  </a:rPr>
                  <a:t>First implementation developed by Chris Watkins in 1989</a:t>
                </a:r>
              </a:p>
              <a:p>
                <a:pPr marL="285750" indent="-285750">
                  <a:buFontTx/>
                  <a:buChar char="-"/>
                </a:pPr>
                <a:r>
                  <a:rPr lang="en-US" dirty="0">
                    <a:latin typeface="Calibri" panose="020F0502020204030204" pitchFamily="34" charset="0"/>
                    <a:cs typeface="Calibri" panose="020F0502020204030204" pitchFamily="34" charset="0"/>
                  </a:rPr>
                  <a:t>Q-Learning is a value-based reinforcement learning algorithm using Q-values (action values) to iteratively improve the behavior of the learning agent</a:t>
                </a:r>
              </a:p>
              <a:p>
                <a:pPr marL="285750" indent="-285750">
                  <a:buFontTx/>
                  <a:buChar char="-"/>
                </a:pPr>
                <a:r>
                  <a:rPr lang="en-US" dirty="0">
                    <a:latin typeface="Calibri" panose="020F0502020204030204" pitchFamily="34" charset="0"/>
                    <a:cs typeface="Calibri" panose="020F0502020204030204" pitchFamily="34" charset="0"/>
                  </a:rPr>
                  <a:t>Goal is to maximize the Q-value to find the optimal action-selection policy</a:t>
                </a:r>
              </a:p>
              <a:p>
                <a:pPr marL="285750" indent="-285750">
                  <a:buFontTx/>
                  <a:buChar char="-"/>
                </a:pPr>
                <a:r>
                  <a:rPr lang="en-US" i="1" dirty="0">
                    <a:latin typeface="Calibri" panose="020F0502020204030204" pitchFamily="34" charset="0"/>
                    <a:cs typeface="Calibri" panose="020F0502020204030204" pitchFamily="34" charset="0"/>
                  </a:rPr>
                  <a:t>Q(s, a) </a:t>
                </a:r>
                <a:r>
                  <a:rPr lang="en-US" dirty="0">
                    <a:latin typeface="Calibri" panose="020F0502020204030204" pitchFamily="34" charset="0"/>
                    <a:cs typeface="Calibri" panose="020F0502020204030204" pitchFamily="34" charset="0"/>
                  </a:rPr>
                  <a:t>represents estimation of utility of action </a:t>
                </a:r>
                <a:r>
                  <a:rPr lang="en-US" i="1" dirty="0">
                    <a:latin typeface="Calibri" panose="020F0502020204030204" pitchFamily="34" charset="0"/>
                    <a:cs typeface="Calibri" panose="020F0502020204030204" pitchFamily="34" charset="0"/>
                  </a:rPr>
                  <a:t>a</a:t>
                </a:r>
                <a:r>
                  <a:rPr lang="en-US" dirty="0">
                    <a:latin typeface="Calibri" panose="020F0502020204030204" pitchFamily="34" charset="0"/>
                    <a:cs typeface="Calibri" panose="020F0502020204030204" pitchFamily="34" charset="0"/>
                  </a:rPr>
                  <a:t> at state </a:t>
                </a:r>
                <a:r>
                  <a:rPr lang="en-US" i="1" dirty="0">
                    <a:latin typeface="Calibri" panose="020F0502020204030204" pitchFamily="34" charset="0"/>
                    <a:cs typeface="Calibri" panose="020F0502020204030204" pitchFamily="34" charset="0"/>
                  </a:rPr>
                  <a:t>s</a:t>
                </a:r>
                <a:r>
                  <a:rPr lang="en-US" dirty="0">
                    <a:latin typeface="Calibri" panose="020F0502020204030204" pitchFamily="34" charset="0"/>
                    <a:cs typeface="Calibri" panose="020F0502020204030204" pitchFamily="34" charset="0"/>
                  </a:rPr>
                  <a:t> </a:t>
                </a:r>
              </a:p>
              <a:p>
                <a:pPr marL="285750" indent="-285750">
                  <a:buFontTx/>
                  <a:buChar char="-"/>
                </a:pPr>
                <a:r>
                  <a:rPr lang="en-US" i="1" dirty="0">
                    <a:latin typeface="Calibri" panose="020F0502020204030204" pitchFamily="34" charset="0"/>
                    <a:cs typeface="Calibri" panose="020F0502020204030204" pitchFamily="34" charset="0"/>
                  </a:rPr>
                  <a:t>Q(s, a) </a:t>
                </a:r>
                <a:r>
                  <a:rPr lang="en-US" dirty="0">
                    <a:latin typeface="Calibri" panose="020F0502020204030204" pitchFamily="34" charset="0"/>
                    <a:cs typeface="Calibri" panose="020F0502020204030204" pitchFamily="34" charset="0"/>
                  </a:rPr>
                  <a:t>is iteratively calculated using temporal difference update rule derived from Bellman equation:</a:t>
                </a:r>
              </a:p>
              <a:p>
                <a:pPr marL="285750" indent="-285750">
                  <a:buFontTx/>
                  <a:buChar char="-"/>
                </a:pPr>
                <a:endParaRPr lang="en-US" dirty="0">
                  <a:latin typeface="Calibri" panose="020F0502020204030204" pitchFamily="34" charset="0"/>
                  <a:cs typeface="Calibri" panose="020F0502020204030204" pitchFamily="34" charset="0"/>
                </a:endParaRPr>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𝑄</m:t>
                          </m:r>
                        </m:e>
                        <m:sub>
                          <m:r>
                            <a:rPr lang="en-US" b="0" i="1" smtClean="0">
                              <a:latin typeface="Cambria Math" panose="02040503050406030204" pitchFamily="18" charset="0"/>
                              <a:cs typeface="Calibri" panose="020F0502020204030204" pitchFamily="34" charset="0"/>
                            </a:rPr>
                            <m:t>𝑡</m:t>
                          </m:r>
                        </m:sub>
                      </m:sSub>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𝑠</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𝑎</m:t>
                          </m:r>
                        </m:e>
                      </m:d>
                      <m:r>
                        <a:rPr lang="en-US" b="0" i="1" smtClean="0">
                          <a:latin typeface="Cambria Math" panose="02040503050406030204" pitchFamily="18" charset="0"/>
                          <a:cs typeface="Calibri" panose="020F0502020204030204" pitchFamily="34" charset="0"/>
                        </a:rPr>
                        <m:t>=</m:t>
                      </m:r>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𝑄</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Sub>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𝑠</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𝑎</m:t>
                          </m:r>
                        </m:e>
                      </m:d>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𝛼</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𝑅</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𝑠</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𝑎</m:t>
                          </m:r>
                        </m:e>
                      </m:d>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𝛾</m:t>
                      </m:r>
                      <m:func>
                        <m:funcPr>
                          <m:ctrlPr>
                            <a:rPr lang="en-US" b="0" i="1" smtClean="0">
                              <a:latin typeface="Cambria Math" panose="02040503050406030204" pitchFamily="18" charset="0"/>
                              <a:cs typeface="Calibri" panose="020F0502020204030204" pitchFamily="34" charset="0"/>
                            </a:rPr>
                          </m:ctrlPr>
                        </m:funcPr>
                        <m:fName>
                          <m:r>
                            <m:rPr>
                              <m:sty m:val="p"/>
                            </m:rPr>
                            <a:rPr lang="en-US" b="0" i="0" smtClean="0">
                              <a:latin typeface="Cambria Math" panose="02040503050406030204" pitchFamily="18" charset="0"/>
                              <a:cs typeface="Calibri" panose="020F0502020204030204" pitchFamily="34" charset="0"/>
                            </a:rPr>
                            <m:t>max</m:t>
                          </m:r>
                        </m:fName>
                        <m:e>
                          <m:r>
                            <a:rPr lang="en-US" b="0" i="1" smtClean="0">
                              <a:latin typeface="Cambria Math" panose="02040503050406030204" pitchFamily="18" charset="0"/>
                              <a:cs typeface="Calibri" panose="020F0502020204030204" pitchFamily="34" charset="0"/>
                            </a:rPr>
                            <m:t>𝑄</m:t>
                          </m:r>
                          <m:d>
                            <m:dPr>
                              <m:ctrlPr>
                                <a:rPr lang="en-US" b="0" i="1" smtClean="0">
                                  <a:latin typeface="Cambria Math" panose="02040503050406030204" pitchFamily="18" charset="0"/>
                                  <a:cs typeface="Calibri" panose="020F0502020204030204" pitchFamily="34" charset="0"/>
                                </a:rPr>
                              </m:ctrlPr>
                            </m:dPr>
                            <m:e>
                              <m:sSup>
                                <m:sSupPr>
                                  <m:ctrlPr>
                                    <a:rPr lang="en-US" b="0" i="1" smtClean="0">
                                      <a:latin typeface="Cambria Math" panose="02040503050406030204" pitchFamily="18" charset="0"/>
                                      <a:cs typeface="Calibri" panose="020F0502020204030204" pitchFamily="34" charset="0"/>
                                    </a:rPr>
                                  </m:ctrlPr>
                                </m:sSupPr>
                                <m:e>
                                  <m:r>
                                    <a:rPr lang="en-US" b="0" i="1" smtClean="0">
                                      <a:latin typeface="Cambria Math" panose="02040503050406030204" pitchFamily="18" charset="0"/>
                                      <a:cs typeface="Calibri" panose="020F0502020204030204" pitchFamily="34" charset="0"/>
                                    </a:rPr>
                                    <m:t>𝑠</m:t>
                                  </m:r>
                                </m:e>
                                <m:sup>
                                  <m:r>
                                    <a:rPr lang="en-US" b="0" i="1" smtClean="0">
                                      <a:latin typeface="Cambria Math" panose="02040503050406030204" pitchFamily="18" charset="0"/>
                                      <a:cs typeface="Calibri" panose="020F0502020204030204" pitchFamily="34" charset="0"/>
                                    </a:rPr>
                                    <m:t>′</m:t>
                                  </m:r>
                                </m:sup>
                              </m:sSup>
                              <m:r>
                                <a:rPr lang="en-US" b="0" i="1" smtClean="0">
                                  <a:latin typeface="Cambria Math" panose="02040503050406030204" pitchFamily="18" charset="0"/>
                                  <a:cs typeface="Calibri" panose="020F0502020204030204" pitchFamily="34" charset="0"/>
                                </a:rPr>
                                <m:t>,</m:t>
                              </m:r>
                              <m:sSup>
                                <m:sSupPr>
                                  <m:ctrlPr>
                                    <a:rPr lang="en-US" b="0" i="1" smtClean="0">
                                      <a:latin typeface="Cambria Math" panose="02040503050406030204" pitchFamily="18" charset="0"/>
                                      <a:cs typeface="Calibri" panose="020F0502020204030204" pitchFamily="34" charset="0"/>
                                    </a:rPr>
                                  </m:ctrlPr>
                                </m:sSupPr>
                                <m:e>
                                  <m:r>
                                    <a:rPr lang="en-US" b="0" i="1" smtClean="0">
                                      <a:latin typeface="Cambria Math" panose="02040503050406030204" pitchFamily="18" charset="0"/>
                                      <a:cs typeface="Calibri" panose="020F0502020204030204" pitchFamily="34" charset="0"/>
                                    </a:rPr>
                                    <m:t>𝑎</m:t>
                                  </m:r>
                                </m:e>
                                <m:sup>
                                  <m:r>
                                    <a:rPr lang="en-US" b="0" i="1" smtClean="0">
                                      <a:latin typeface="Cambria Math" panose="02040503050406030204" pitchFamily="18" charset="0"/>
                                      <a:cs typeface="Calibri" panose="020F0502020204030204" pitchFamily="34" charset="0"/>
                                    </a:rPr>
                                    <m:t>′</m:t>
                                  </m:r>
                                </m:sup>
                              </m:sSup>
                            </m:e>
                          </m:d>
                          <m:r>
                            <a:rPr lang="en-US" b="0" i="1" smtClean="0">
                              <a:latin typeface="Cambria Math" panose="02040503050406030204" pitchFamily="18" charset="0"/>
                              <a:cs typeface="Calibri" panose="020F0502020204030204" pitchFamily="34" charset="0"/>
                            </a:rPr>
                            <m:t>−</m:t>
                          </m:r>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𝑄</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Sub>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𝑠</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𝑎</m:t>
                          </m:r>
                          <m:r>
                            <a:rPr lang="en-US" b="0" i="1" smtClean="0">
                              <a:latin typeface="Cambria Math" panose="02040503050406030204" pitchFamily="18" charset="0"/>
                              <a:cs typeface="Calibri" panose="020F0502020204030204" pitchFamily="34" charset="0"/>
                            </a:rPr>
                            <m:t>))</m:t>
                          </m:r>
                        </m:e>
                      </m:func>
                    </m:oMath>
                  </m:oMathPara>
                </a14:m>
                <a:endParaRPr lang="en-US" i="1" dirty="0">
                  <a:latin typeface="Calibri" panose="020F0502020204030204" pitchFamily="34" charset="0"/>
                  <a:cs typeface="Calibri" panose="020F0502020204030204" pitchFamily="34" charset="0"/>
                </a:endParaRPr>
              </a:p>
              <a:p>
                <a:endParaRPr lang="en-US" i="1"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marL="285750" indent="-285750">
                  <a:buFontTx/>
                  <a:buChar char="-"/>
                </a:pPr>
                <a:r>
                  <a:rPr lang="en-US" dirty="0">
                    <a:latin typeface="Calibri" panose="020F0502020204030204" pitchFamily="34" charset="0"/>
                    <a:cs typeface="Calibri" panose="020F0502020204030204" pitchFamily="34" charset="0"/>
                  </a:rPr>
                  <a:t>Uses epsilon-greedy action selection policy:</a:t>
                </a:r>
              </a:p>
              <a:p>
                <a:pPr marL="285750" indent="-285750">
                  <a:buFontTx/>
                  <a:buChar char="-"/>
                </a:pPr>
                <a:endParaRPr lang="en-US" i="1" dirty="0">
                  <a:latin typeface="Calibri" panose="020F0502020204030204" pitchFamily="34" charset="0"/>
                  <a:cs typeface="Calibri" panose="020F0502020204030204" pitchFamily="34" charset="0"/>
                </a:endParaRPr>
              </a:p>
            </p:txBody>
          </p:sp>
        </mc:Choice>
        <mc:Fallback>
          <p:sp>
            <p:nvSpPr>
              <p:cNvPr id="15" name="TextBox 14">
                <a:extLst>
                  <a:ext uri="{FF2B5EF4-FFF2-40B4-BE49-F238E27FC236}">
                    <a16:creationId xmlns:a16="http://schemas.microsoft.com/office/drawing/2014/main" id="{37A8F00F-5791-8548-BC3A-FACFE0E2CCA5}"/>
                  </a:ext>
                </a:extLst>
              </p:cNvPr>
              <p:cNvSpPr txBox="1">
                <a:spLocks noRot="1" noChangeAspect="1" noMove="1" noResize="1" noEditPoints="1" noAdjustHandles="1" noChangeArrowheads="1" noChangeShapeType="1" noTextEdit="1"/>
              </p:cNvSpPr>
              <p:nvPr/>
            </p:nvSpPr>
            <p:spPr>
              <a:xfrm>
                <a:off x="688769" y="1746225"/>
                <a:ext cx="9927771" cy="3416320"/>
              </a:xfrm>
              <a:prstGeom prst="rect">
                <a:avLst/>
              </a:prstGeom>
              <a:blipFill>
                <a:blip r:embed="rId3"/>
                <a:stretch>
                  <a:fillRect l="-511" t="-741"/>
                </a:stretch>
              </a:blipFill>
            </p:spPr>
            <p:txBody>
              <a:bodyPr/>
              <a:lstStyle/>
              <a:p>
                <a:r>
                  <a:rPr lang="en-US">
                    <a:noFill/>
                  </a:rPr>
                  <a:t> </a:t>
                </a:r>
              </a:p>
            </p:txBody>
          </p:sp>
        </mc:Fallback>
      </mc:AlternateContent>
      <p:pic>
        <p:nvPicPr>
          <p:cNvPr id="1026" name="Picture 2" descr="Epsilon-Greedy Algorithm in Reinforcement Learning - GeeksforGeeks">
            <a:extLst>
              <a:ext uri="{FF2B5EF4-FFF2-40B4-BE49-F238E27FC236}">
                <a16:creationId xmlns:a16="http://schemas.microsoft.com/office/drawing/2014/main" id="{7BDFBA0E-9EF8-724C-9530-68255961A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85" y="5057720"/>
            <a:ext cx="5339938" cy="129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5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6928" y="1316736"/>
            <a:ext cx="10515600" cy="593087"/>
          </a:xfrm>
        </p:spPr>
        <p:txBody>
          <a:bodyPr/>
          <a:lstStyle/>
          <a:p>
            <a:r>
              <a:rPr lang="en" sz="2800" dirty="0">
                <a:latin typeface="Calibri" panose="020F0502020204030204" pitchFamily="34" charset="0"/>
                <a:cs typeface="Calibri" panose="020F0502020204030204" pitchFamily="34" charset="0"/>
              </a:rPr>
              <a:t>Background – Deep Q-Learning</a:t>
            </a:r>
            <a:endParaRPr lang="en-US"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2656221-B9B1-9642-A9FE-FAFEE6FC3068}"/>
              </a:ext>
            </a:extLst>
          </p:cNvPr>
          <p:cNvSpPr txBox="1"/>
          <p:nvPr/>
        </p:nvSpPr>
        <p:spPr>
          <a:xfrm>
            <a:off x="700645" y="1898248"/>
            <a:ext cx="8003968" cy="4247317"/>
          </a:xfrm>
          <a:prstGeom prst="rect">
            <a:avLst/>
          </a:prstGeom>
          <a:noFill/>
        </p:spPr>
        <p:txBody>
          <a:bodyPr wrap="square" rtlCol="0">
            <a:spAutoFit/>
          </a:bodyPr>
          <a:lstStyle/>
          <a:p>
            <a:pPr marL="285750" indent="-285750">
              <a:buFontTx/>
              <a:buChar char="-"/>
            </a:pPr>
            <a:r>
              <a:rPr lang="en-US" dirty="0">
                <a:latin typeface="Calibri" panose="020F0502020204030204" pitchFamily="34" charset="0"/>
                <a:cs typeface="Calibri" panose="020F0502020204030204" pitchFamily="34" charset="0"/>
              </a:rPr>
              <a:t>Developed by Google DeepMind in 2014</a:t>
            </a:r>
          </a:p>
          <a:p>
            <a:pPr marL="285750" indent="-285750">
              <a:buFontTx/>
              <a:buChar char="-"/>
            </a:pPr>
            <a:r>
              <a:rPr lang="en-US" dirty="0">
                <a:latin typeface="Calibri" panose="020F0502020204030204" pitchFamily="34" charset="0"/>
                <a:cs typeface="Calibri" panose="020F0502020204030204" pitchFamily="34" charset="0"/>
              </a:rPr>
              <a:t>Uses deep neural networks to estimate the action-value function Q(s, a)</a:t>
            </a:r>
          </a:p>
          <a:p>
            <a:pPr marL="285750" indent="-285750">
              <a:buFontTx/>
              <a:buChar char="-"/>
            </a:pPr>
            <a:r>
              <a:rPr lang="en-US" dirty="0">
                <a:latin typeface="Calibri" panose="020F0502020204030204" pitchFamily="34" charset="0"/>
                <a:cs typeface="Calibri" panose="020F0502020204030204" pitchFamily="34" charset="0"/>
              </a:rPr>
              <a:t>Network takes in current state of environment as input, and outputs expected future reward for each possible action; agent chooses action with highest expected reward</a:t>
            </a:r>
          </a:p>
          <a:p>
            <a:pPr marL="285750" indent="-285750">
              <a:buFontTx/>
              <a:buChar char="-"/>
            </a:pPr>
            <a:r>
              <a:rPr lang="en-US" dirty="0">
                <a:latin typeface="Calibri" panose="020F0502020204030204" pitchFamily="34" charset="0"/>
                <a:cs typeface="Calibri" panose="020F0502020204030204" pitchFamily="34" charset="0"/>
              </a:rPr>
              <a:t>Deep Q-Learning uses experience replay during training to store and learn from past experiences</a:t>
            </a:r>
          </a:p>
          <a:p>
            <a:pPr marL="742939" lvl="1" indent="-285750">
              <a:buFontTx/>
              <a:buChar char="-"/>
            </a:pPr>
            <a:r>
              <a:rPr lang="en-US" dirty="0">
                <a:latin typeface="Calibri" panose="020F0502020204030204" pitchFamily="34" charset="0"/>
                <a:cs typeface="Calibri" panose="020F0502020204030204" pitchFamily="34" charset="0"/>
              </a:rPr>
              <a:t>Involves storing a replay buffer of past experiences and sampling from buffer to train the neural network</a:t>
            </a:r>
          </a:p>
          <a:p>
            <a:pPr marL="742939" lvl="1" indent="-285750">
              <a:buFontTx/>
              <a:buChar char="-"/>
            </a:pPr>
            <a:r>
              <a:rPr lang="en-US" dirty="0">
                <a:latin typeface="Calibri" panose="020F0502020204030204" pitchFamily="34" charset="0"/>
                <a:cs typeface="Calibri" panose="020F0502020204030204" pitchFamily="34" charset="0"/>
              </a:rPr>
              <a:t>Helps improve stability and convergence of the algorithm</a:t>
            </a:r>
          </a:p>
          <a:p>
            <a:pPr marL="285750" indent="-285750">
              <a:buFontTx/>
              <a:buChar char="-"/>
            </a:pPr>
            <a:endParaRPr lang="en-US" dirty="0">
              <a:latin typeface="Calibri" panose="020F0502020204030204" pitchFamily="34" charset="0"/>
              <a:cs typeface="Calibri" panose="020F0502020204030204" pitchFamily="34" charset="0"/>
            </a:endParaRPr>
          </a:p>
          <a:p>
            <a:pPr marL="285750" indent="-285750">
              <a:buFontTx/>
              <a:buChar char="-"/>
            </a:pPr>
            <a:r>
              <a:rPr lang="en-US" dirty="0">
                <a:latin typeface="Calibri" panose="020F0502020204030204" pitchFamily="34" charset="0"/>
                <a:cs typeface="Calibri" panose="020F0502020204030204" pitchFamily="34" charset="0"/>
              </a:rPr>
              <a:t>Can be implemented using centralized and decentralized approach</a:t>
            </a:r>
          </a:p>
          <a:p>
            <a:pPr marL="742939" lvl="1" indent="-285750">
              <a:buFontTx/>
              <a:buChar char="-"/>
            </a:pPr>
            <a:r>
              <a:rPr lang="en-US" dirty="0">
                <a:latin typeface="Calibri" panose="020F0502020204030204" pitchFamily="34" charset="0"/>
                <a:cs typeface="Calibri" panose="020F0502020204030204" pitchFamily="34" charset="0"/>
              </a:rPr>
              <a:t>Centralized: neural network is shared between all agents</a:t>
            </a:r>
          </a:p>
          <a:p>
            <a:pPr marL="742939" lvl="1" indent="-285750">
              <a:buFontTx/>
              <a:buChar char="-"/>
            </a:pPr>
            <a:r>
              <a:rPr lang="en-US" dirty="0">
                <a:latin typeface="Calibri" panose="020F0502020204030204" pitchFamily="34" charset="0"/>
                <a:cs typeface="Calibri" panose="020F0502020204030204" pitchFamily="34" charset="0"/>
              </a:rPr>
              <a:t>Decentralized: each agent has it’s own network</a:t>
            </a:r>
          </a:p>
          <a:p>
            <a:pPr marL="285750" indent="-285750">
              <a:buFontTx/>
              <a:buChar char="-"/>
            </a:pPr>
            <a:endParaRPr lang="en-US" dirty="0"/>
          </a:p>
        </p:txBody>
      </p:sp>
    </p:spTree>
    <p:extLst>
      <p:ext uri="{BB962C8B-B14F-4D97-AF65-F5344CB8AC3E}">
        <p14:creationId xmlns:p14="http://schemas.microsoft.com/office/powerpoint/2010/main" val="1938888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773EF3-2C27-1943-AA2B-98778FC6C64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Implementation – Standard Q-Learning Details</a:t>
            </a:r>
          </a:p>
        </p:txBody>
      </p:sp>
      <p:sp>
        <p:nvSpPr>
          <p:cNvPr id="9" name="TextBox 8">
            <a:extLst>
              <a:ext uri="{FF2B5EF4-FFF2-40B4-BE49-F238E27FC236}">
                <a16:creationId xmlns:a16="http://schemas.microsoft.com/office/drawing/2014/main" id="{5F66FCEF-0056-3141-9E9E-67F8E944A994}"/>
              </a:ext>
            </a:extLst>
          </p:cNvPr>
          <p:cNvSpPr txBox="1"/>
          <p:nvPr/>
        </p:nvSpPr>
        <p:spPr>
          <a:xfrm>
            <a:off x="566929" y="2054431"/>
            <a:ext cx="4848220" cy="4524315"/>
          </a:xfrm>
          <a:prstGeom prst="rect">
            <a:avLst/>
          </a:prstGeom>
          <a:noFill/>
        </p:spPr>
        <p:txBody>
          <a:bodyPr wrap="square" rtlCol="0">
            <a:spAutoFit/>
          </a:bodyPr>
          <a:lstStyle/>
          <a:p>
            <a:pPr marL="285750" indent="-285750">
              <a:buFontTx/>
              <a:buChar char="-"/>
            </a:pPr>
            <a:r>
              <a:rPr lang="en-US" dirty="0">
                <a:latin typeface="Calibri" panose="020F0502020204030204" pitchFamily="34" charset="0"/>
                <a:cs typeface="Calibri" panose="020F0502020204030204" pitchFamily="34" charset="0"/>
              </a:rPr>
              <a:t>Initialize discount factor gamma</a:t>
            </a:r>
          </a:p>
          <a:p>
            <a:pPr marL="285750" indent="-285750">
              <a:buFontTx/>
              <a:buChar char="-"/>
            </a:pPr>
            <a:r>
              <a:rPr lang="en-US" dirty="0">
                <a:latin typeface="Calibri" panose="020F0502020204030204" pitchFamily="34" charset="0"/>
                <a:cs typeface="Calibri" panose="020F0502020204030204" pitchFamily="34" charset="0"/>
              </a:rPr>
              <a:t>Initialize exploration rate and epsilon decay rate</a:t>
            </a:r>
          </a:p>
          <a:p>
            <a:pPr marL="285750" indent="-285750">
              <a:buFontTx/>
              <a:buChar char="-"/>
            </a:pPr>
            <a:r>
              <a:rPr lang="en-US" dirty="0">
                <a:latin typeface="Calibri" panose="020F0502020204030204" pitchFamily="34" charset="0"/>
                <a:cs typeface="Calibri" panose="020F0502020204030204" pitchFamily="34" charset="0"/>
              </a:rPr>
              <a:t>Initialize learning rate alpha</a:t>
            </a:r>
          </a:p>
          <a:p>
            <a:pPr marL="285750" indent="-285750">
              <a:buFontTx/>
              <a:buChar char="-"/>
            </a:pPr>
            <a:r>
              <a:rPr lang="en-US" dirty="0">
                <a:latin typeface="Calibri" panose="020F0502020204030204" pitchFamily="34" charset="0"/>
                <a:cs typeface="Calibri" panose="020F0502020204030204" pitchFamily="34" charset="0"/>
              </a:rPr>
              <a:t>Initialize rewards in environment</a:t>
            </a:r>
          </a:p>
          <a:p>
            <a:pPr marL="285750" indent="-285750">
              <a:buFontTx/>
              <a:buChar char="-"/>
            </a:pPr>
            <a:r>
              <a:rPr lang="en-US" dirty="0">
                <a:latin typeface="Calibri" panose="020F0502020204030204" pitchFamily="34" charset="0"/>
                <a:cs typeface="Calibri" panose="020F0502020204030204" pitchFamily="34" charset="0"/>
              </a:rPr>
              <a:t>Initialize Q matrix as zeros</a:t>
            </a:r>
          </a:p>
          <a:p>
            <a:pPr marL="285750" indent="-285750">
              <a:buFontTx/>
              <a:buChar char="-"/>
            </a:pPr>
            <a:r>
              <a:rPr lang="en-US" dirty="0">
                <a:latin typeface="Calibri" panose="020F0502020204030204" pitchFamily="34" charset="0"/>
                <a:cs typeface="Calibri" panose="020F0502020204030204" pitchFamily="34" charset="0"/>
              </a:rPr>
              <a:t>Choose action for each agent according to epsilon-greedy policy</a:t>
            </a:r>
          </a:p>
          <a:p>
            <a:pPr marL="285750" indent="-285750">
              <a:buFontTx/>
              <a:buChar char="-"/>
            </a:pPr>
            <a:r>
              <a:rPr lang="en-US" dirty="0">
                <a:latin typeface="Calibri" panose="020F0502020204030204" pitchFamily="34" charset="0"/>
                <a:cs typeface="Calibri" panose="020F0502020204030204" pitchFamily="34" charset="0"/>
              </a:rPr>
              <a:t>Observe reward of each agent</a:t>
            </a:r>
          </a:p>
          <a:p>
            <a:pPr marL="285750" indent="-285750">
              <a:buFontTx/>
              <a:buChar char="-"/>
            </a:pPr>
            <a:r>
              <a:rPr lang="en-US" dirty="0">
                <a:latin typeface="Calibri" panose="020F0502020204030204" pitchFamily="34" charset="0"/>
                <a:cs typeface="Calibri" panose="020F0502020204030204" pitchFamily="34" charset="0"/>
              </a:rPr>
              <a:t>Get maximum Q-value for next state based on actions list</a:t>
            </a:r>
          </a:p>
          <a:p>
            <a:pPr marL="285750" indent="-285750">
              <a:buFontTx/>
              <a:buChar char="-"/>
            </a:pPr>
            <a:r>
              <a:rPr lang="en-US" dirty="0">
                <a:latin typeface="Calibri" panose="020F0502020204030204" pitchFamily="34" charset="0"/>
                <a:cs typeface="Calibri" panose="020F0502020204030204" pitchFamily="34" charset="0"/>
              </a:rPr>
              <a:t>Update Q-value</a:t>
            </a:r>
          </a:p>
          <a:p>
            <a:pPr marL="285750" indent="-285750">
              <a:buFontTx/>
              <a:buChar char="-"/>
            </a:pPr>
            <a:r>
              <a:rPr lang="en-US" dirty="0">
                <a:latin typeface="Calibri" panose="020F0502020204030204" pitchFamily="34" charset="0"/>
                <a:cs typeface="Calibri" panose="020F0502020204030204" pitchFamily="34" charset="0"/>
              </a:rPr>
              <a:t>Update decay rate equation</a:t>
            </a:r>
          </a:p>
          <a:p>
            <a:pPr marL="285750" indent="-285750">
              <a:buFontTx/>
              <a:buChar char="-"/>
            </a:pPr>
            <a:r>
              <a:rPr lang="en-US" dirty="0">
                <a:latin typeface="Calibri" panose="020F0502020204030204" pitchFamily="34" charset="0"/>
                <a:cs typeface="Calibri" panose="020F0502020204030204" pitchFamily="34" charset="0"/>
              </a:rPr>
              <a:t>Repeat process until goal states achieved or max episodes reached</a:t>
            </a:r>
          </a:p>
          <a:p>
            <a:pPr marL="285750" indent="-285750">
              <a:buFontTx/>
              <a:buChar char="-"/>
            </a:pPr>
            <a:endParaRPr lang="en-US" dirty="0"/>
          </a:p>
        </p:txBody>
      </p:sp>
      <p:pic>
        <p:nvPicPr>
          <p:cNvPr id="30" name="Graphic 29">
            <a:extLst>
              <a:ext uri="{FF2B5EF4-FFF2-40B4-BE49-F238E27FC236}">
                <a16:creationId xmlns:a16="http://schemas.microsoft.com/office/drawing/2014/main" id="{5F4B0BD7-D248-4D49-BBDC-7EF923A8DC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0340" y="1943842"/>
            <a:ext cx="4572000" cy="4229100"/>
          </a:xfrm>
          <a:prstGeom prst="rect">
            <a:avLst/>
          </a:prstGeom>
        </p:spPr>
      </p:pic>
    </p:spTree>
    <p:extLst>
      <p:ext uri="{BB962C8B-B14F-4D97-AF65-F5344CB8AC3E}">
        <p14:creationId xmlns:p14="http://schemas.microsoft.com/office/powerpoint/2010/main" val="38379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28" y="1316736"/>
            <a:ext cx="10515600" cy="581512"/>
          </a:xfrm>
        </p:spPr>
        <p:txBody>
          <a:bodyPr/>
          <a:lstStyle/>
          <a:p>
            <a:r>
              <a:rPr lang="en" dirty="0">
                <a:latin typeface="Calibri" panose="020F0502020204030204" pitchFamily="34" charset="0"/>
                <a:cs typeface="Calibri" panose="020F0502020204030204" pitchFamily="34" charset="0"/>
              </a:rPr>
              <a:t>Implementation – DQN Details</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F34D266-70B6-0846-8F94-6644C5F4E3A4}"/>
              </a:ext>
            </a:extLst>
          </p:cNvPr>
          <p:cNvSpPr txBox="1"/>
          <p:nvPr/>
        </p:nvSpPr>
        <p:spPr>
          <a:xfrm>
            <a:off x="700645" y="1898248"/>
            <a:ext cx="6792685" cy="5355312"/>
          </a:xfrm>
          <a:prstGeom prst="rect">
            <a:avLst/>
          </a:prstGeom>
          <a:noFill/>
        </p:spPr>
        <p:txBody>
          <a:bodyPr wrap="square" rtlCol="0">
            <a:spAutoFit/>
          </a:bodyPr>
          <a:lstStyle/>
          <a:p>
            <a:pPr marL="285750" indent="-285750">
              <a:buFontTx/>
              <a:buChar char="-"/>
            </a:pPr>
            <a:r>
              <a:rPr lang="en-US" dirty="0">
                <a:latin typeface="Calibri" panose="020F0502020204030204" pitchFamily="34" charset="0"/>
                <a:cs typeface="Calibri" panose="020F0502020204030204" pitchFamily="34" charset="0"/>
              </a:rPr>
              <a:t>Define network class for DQN:</a:t>
            </a:r>
          </a:p>
          <a:p>
            <a:pPr marL="742939" lvl="1" indent="-285750">
              <a:buFontTx/>
              <a:buChar char="-"/>
            </a:pPr>
            <a:r>
              <a:rPr lang="en-US" dirty="0">
                <a:latin typeface="Calibri" panose="020F0502020204030204" pitchFamily="34" charset="0"/>
                <a:cs typeface="Calibri" panose="020F0502020204030204" pitchFamily="34" charset="0"/>
              </a:rPr>
              <a:t>List of layers that define architecture of the neural network (input/output/hidden)</a:t>
            </a:r>
          </a:p>
          <a:p>
            <a:pPr marL="1200127" lvl="2" indent="-285750">
              <a:buFontTx/>
              <a:buChar char="-"/>
            </a:pPr>
            <a:r>
              <a:rPr lang="en-US" dirty="0">
                <a:latin typeface="Calibri" panose="020F0502020204030204" pitchFamily="34" charset="0"/>
                <a:cs typeface="Calibri" panose="020F0502020204030204" pitchFamily="34" charset="0"/>
              </a:rPr>
              <a:t>Implemented via TensorFlow</a:t>
            </a:r>
          </a:p>
          <a:p>
            <a:pPr marL="742939" lvl="1" indent="-285750">
              <a:buFontTx/>
              <a:buChar char="-"/>
            </a:pPr>
            <a:r>
              <a:rPr lang="en-US" dirty="0">
                <a:latin typeface="Calibri" panose="020F0502020204030204" pitchFamily="34" charset="0"/>
                <a:cs typeface="Calibri" panose="020F0502020204030204" pitchFamily="34" charset="0"/>
              </a:rPr>
              <a:t>Method to initialize weights of each layer using He initialization</a:t>
            </a:r>
          </a:p>
          <a:p>
            <a:pPr marL="742939" lvl="1" indent="-285750">
              <a:buFontTx/>
              <a:buChar char="-"/>
            </a:pPr>
            <a:r>
              <a:rPr lang="en-US" dirty="0">
                <a:latin typeface="Calibri" panose="020F0502020204030204" pitchFamily="34" charset="0"/>
                <a:cs typeface="Calibri" panose="020F0502020204030204" pitchFamily="34" charset="0"/>
              </a:rPr>
              <a:t>Method for taking in an input layer and applying network’s layers to produce output tensor representing Q-values for each possible action</a:t>
            </a:r>
          </a:p>
          <a:p>
            <a:pPr marL="742939" lvl="1" indent="-285750">
              <a:buFontTx/>
              <a:buChar char="-"/>
            </a:pPr>
            <a:r>
              <a:rPr lang="en-US" dirty="0">
                <a:latin typeface="Calibri" panose="020F0502020204030204" pitchFamily="34" charset="0"/>
                <a:cs typeface="Calibri" panose="020F0502020204030204" pitchFamily="34" charset="0"/>
              </a:rPr>
              <a:t>Method for taking in batch experiences and using it to update network weights using gradient descent optimizer</a:t>
            </a:r>
          </a:p>
          <a:p>
            <a:pPr marL="742939" lvl="1" indent="-285750">
              <a:buFontTx/>
              <a:buChar char="-"/>
            </a:pPr>
            <a:endParaRPr lang="en-US" dirty="0">
              <a:latin typeface="Calibri" panose="020F0502020204030204" pitchFamily="34" charset="0"/>
              <a:cs typeface="Calibri" panose="020F0502020204030204" pitchFamily="34" charset="0"/>
            </a:endParaRPr>
          </a:p>
          <a:p>
            <a:pPr marL="285750" indent="-285750">
              <a:buFontTx/>
              <a:buChar char="-"/>
            </a:pPr>
            <a:r>
              <a:rPr lang="en-US" dirty="0">
                <a:latin typeface="Calibri" panose="020F0502020204030204" pitchFamily="34" charset="0"/>
                <a:cs typeface="Calibri" panose="020F0502020204030204" pitchFamily="34" charset="0"/>
              </a:rPr>
              <a:t>Define experience replay class for DQN:</a:t>
            </a:r>
          </a:p>
          <a:p>
            <a:pPr marL="742939" lvl="1" indent="-285750">
              <a:buFontTx/>
              <a:buChar char="-"/>
            </a:pPr>
            <a:r>
              <a:rPr lang="en-US" dirty="0">
                <a:latin typeface="Calibri" panose="020F0502020204030204" pitchFamily="34" charset="0"/>
                <a:cs typeface="Calibri" panose="020F0502020204030204" pitchFamily="34" charset="0"/>
              </a:rPr>
              <a:t>A buffer for storing experiences implemented as deque data structure</a:t>
            </a:r>
          </a:p>
          <a:p>
            <a:pPr marL="742939" lvl="1" indent="-285750">
              <a:buFontTx/>
              <a:buChar char="-"/>
            </a:pPr>
            <a:r>
              <a:rPr lang="en-US" dirty="0">
                <a:latin typeface="Calibri" panose="020F0502020204030204" pitchFamily="34" charset="0"/>
                <a:cs typeface="Calibri" panose="020F0502020204030204" pitchFamily="34" charset="0"/>
              </a:rPr>
              <a:t>Method for appending experiences to replay buffer</a:t>
            </a:r>
          </a:p>
          <a:p>
            <a:pPr marL="742939" lvl="1" indent="-285750">
              <a:buFontTx/>
              <a:buChar char="-"/>
            </a:pPr>
            <a:r>
              <a:rPr lang="en-US" dirty="0">
                <a:latin typeface="Calibri" panose="020F0502020204030204" pitchFamily="34" charset="0"/>
                <a:cs typeface="Calibri" panose="020F0502020204030204" pitchFamily="34" charset="0"/>
              </a:rPr>
              <a:t>Method for sampling batch of experiences from replay buffer</a:t>
            </a:r>
          </a:p>
          <a:p>
            <a:pPr marL="742939" lvl="1" indent="-285750">
              <a:buFontTx/>
              <a:buChar char="-"/>
            </a:pPr>
            <a:r>
              <a:rPr lang="en-US" dirty="0">
                <a:latin typeface="Calibri" panose="020F0502020204030204" pitchFamily="34" charset="0"/>
                <a:cs typeface="Calibri" panose="020F0502020204030204" pitchFamily="34" charset="0"/>
              </a:rPr>
              <a:t>Method for resetting the replay buffer</a:t>
            </a:r>
          </a:p>
          <a:p>
            <a:pPr marL="742939" lvl="1" indent="-285750">
              <a:buFontTx/>
              <a:buChar char="-"/>
            </a:pPr>
            <a:endParaRPr lang="en-US" dirty="0"/>
          </a:p>
          <a:p>
            <a:pPr marL="285750" indent="-285750">
              <a:buFontTx/>
              <a:buChar char="-"/>
            </a:pPr>
            <a:endParaRPr lang="en-US" dirty="0"/>
          </a:p>
        </p:txBody>
      </p:sp>
      <p:pic>
        <p:nvPicPr>
          <p:cNvPr id="3076" name="Picture 4" descr="Pseudo-code of DQN with experience-replay method [12] | Download Scientific  Diagram">
            <a:extLst>
              <a:ext uri="{FF2B5EF4-FFF2-40B4-BE49-F238E27FC236}">
                <a16:creationId xmlns:a16="http://schemas.microsoft.com/office/drawing/2014/main" id="{37B653AD-0943-0445-AF2E-D63E474FB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047" y="1898248"/>
            <a:ext cx="4420859" cy="27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98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28" y="1316736"/>
            <a:ext cx="10515600" cy="581512"/>
          </a:xfrm>
        </p:spPr>
        <p:txBody>
          <a:bodyPr/>
          <a:lstStyle/>
          <a:p>
            <a:r>
              <a:rPr lang="en" dirty="0">
                <a:latin typeface="Calibri" panose="020F0502020204030204" pitchFamily="34" charset="0"/>
                <a:cs typeface="Calibri" panose="020F0502020204030204" pitchFamily="34" charset="0"/>
              </a:rPr>
              <a:t>Implementation – DQN Details</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F34D266-70B6-0846-8F94-6644C5F4E3A4}"/>
              </a:ext>
            </a:extLst>
          </p:cNvPr>
          <p:cNvSpPr txBox="1"/>
          <p:nvPr/>
        </p:nvSpPr>
        <p:spPr>
          <a:xfrm>
            <a:off x="700645" y="1898247"/>
            <a:ext cx="5994446" cy="4524315"/>
          </a:xfrm>
          <a:prstGeom prst="rect">
            <a:avLst/>
          </a:prstGeom>
          <a:noFill/>
        </p:spPr>
        <p:txBody>
          <a:bodyPr wrap="square" rtlCol="0">
            <a:spAutoFit/>
          </a:bodyPr>
          <a:lstStyle/>
          <a:p>
            <a:pPr marL="285750" indent="-285750">
              <a:buFontTx/>
              <a:buChar char="-"/>
            </a:pPr>
            <a:r>
              <a:rPr lang="en-US" dirty="0">
                <a:latin typeface="Calibri" panose="020F0502020204030204" pitchFamily="34" charset="0"/>
                <a:cs typeface="Calibri" panose="020F0502020204030204" pitchFamily="34" charset="0"/>
              </a:rPr>
              <a:t>Define agent class for DQN:</a:t>
            </a:r>
          </a:p>
          <a:p>
            <a:pPr marL="742939" lvl="1" indent="-285750">
              <a:buFontTx/>
              <a:buChar char="-"/>
            </a:pPr>
            <a:r>
              <a:rPr lang="en-US" dirty="0">
                <a:latin typeface="Calibri" panose="020F0502020204030204" pitchFamily="34" charset="0"/>
                <a:cs typeface="Calibri" panose="020F0502020204030204" pitchFamily="34" charset="0"/>
              </a:rPr>
              <a:t>Network object for DQN</a:t>
            </a:r>
          </a:p>
          <a:p>
            <a:pPr marL="742939" lvl="1" indent="-285750">
              <a:buFontTx/>
              <a:buChar char="-"/>
            </a:pPr>
            <a:r>
              <a:rPr lang="en-US" dirty="0">
                <a:latin typeface="Calibri" panose="020F0502020204030204" pitchFamily="34" charset="0"/>
                <a:cs typeface="Calibri" panose="020F0502020204030204" pitchFamily="34" charset="0"/>
              </a:rPr>
              <a:t>Experience Replay object for storing and sampling experiences</a:t>
            </a:r>
          </a:p>
          <a:p>
            <a:pPr marL="742939" lvl="1" indent="-285750">
              <a:buFontTx/>
              <a:buChar char="-"/>
            </a:pPr>
            <a:r>
              <a:rPr lang="en-US" dirty="0">
                <a:latin typeface="Calibri" panose="020F0502020204030204" pitchFamily="34" charset="0"/>
                <a:cs typeface="Calibri" panose="020F0502020204030204" pitchFamily="34" charset="0"/>
              </a:rPr>
              <a:t>Method for selecting actions using epsilon-greedy selection policy</a:t>
            </a:r>
          </a:p>
          <a:p>
            <a:pPr marL="742939" lvl="1" indent="-285750">
              <a:buFontTx/>
              <a:buChar char="-"/>
            </a:pPr>
            <a:r>
              <a:rPr lang="en-US" dirty="0">
                <a:latin typeface="Calibri" panose="020F0502020204030204" pitchFamily="34" charset="0"/>
                <a:cs typeface="Calibri" panose="020F0502020204030204" pitchFamily="34" charset="0"/>
              </a:rPr>
              <a:t>Method for updating Q-network using sample batches from replay buffer</a:t>
            </a:r>
          </a:p>
          <a:p>
            <a:pPr marL="742939" lvl="1" indent="-285750">
              <a:buFontTx/>
              <a:buChar char="-"/>
            </a:pPr>
            <a:r>
              <a:rPr lang="en-US" dirty="0">
                <a:latin typeface="Calibri" panose="020F0502020204030204" pitchFamily="34" charset="0"/>
                <a:cs typeface="Calibri" panose="020F0502020204030204" pitchFamily="34" charset="0"/>
              </a:rPr>
              <a:t>Method for resetting agent and returning initial state of environment</a:t>
            </a:r>
          </a:p>
          <a:p>
            <a:pPr marL="742939" lvl="1" indent="-285750">
              <a:buFontTx/>
              <a:buChar char="-"/>
            </a:pPr>
            <a:endParaRPr lang="en-US" dirty="0">
              <a:latin typeface="Calibri" panose="020F0502020204030204" pitchFamily="34" charset="0"/>
              <a:cs typeface="Calibri" panose="020F0502020204030204" pitchFamily="34" charset="0"/>
            </a:endParaRPr>
          </a:p>
          <a:p>
            <a:pPr marL="285750" indent="-285750">
              <a:buFontTx/>
              <a:buChar char="-"/>
            </a:pPr>
            <a:r>
              <a:rPr lang="en-US" dirty="0">
                <a:latin typeface="Calibri" panose="020F0502020204030204" pitchFamily="34" charset="0"/>
                <a:cs typeface="Calibri" panose="020F0502020204030204" pitchFamily="34" charset="0"/>
              </a:rPr>
              <a:t>Define Multi Agent class for DQN:</a:t>
            </a:r>
          </a:p>
          <a:p>
            <a:pPr marL="742939" lvl="1" indent="-285750">
              <a:buFontTx/>
              <a:buChar char="-"/>
            </a:pPr>
            <a:r>
              <a:rPr lang="en-US" dirty="0">
                <a:latin typeface="Calibri" panose="020F0502020204030204" pitchFamily="34" charset="0"/>
                <a:cs typeface="Calibri" panose="020F0502020204030204" pitchFamily="34" charset="0"/>
              </a:rPr>
              <a:t>List of agent objects for each agent</a:t>
            </a:r>
          </a:p>
          <a:p>
            <a:pPr marL="742939" lvl="1" indent="-285750">
              <a:buFontTx/>
              <a:buChar char="-"/>
            </a:pPr>
            <a:r>
              <a:rPr lang="en-US" dirty="0">
                <a:latin typeface="Calibri" panose="020F0502020204030204" pitchFamily="34" charset="0"/>
                <a:cs typeface="Calibri" panose="020F0502020204030204" pitchFamily="34" charset="0"/>
              </a:rPr>
              <a:t>Same methods in agent class but with joint execution</a:t>
            </a:r>
          </a:p>
          <a:p>
            <a:pPr marL="742939" lvl="1" indent="-285750">
              <a:buFontTx/>
              <a:buChar char="-"/>
            </a:pPr>
            <a:endParaRPr lang="en-US" dirty="0"/>
          </a:p>
          <a:p>
            <a:pPr marL="285750" indent="-285750">
              <a:buFontTx/>
              <a:buChar char="-"/>
            </a:pPr>
            <a:endParaRPr lang="en-US" dirty="0"/>
          </a:p>
        </p:txBody>
      </p:sp>
      <p:pic>
        <p:nvPicPr>
          <p:cNvPr id="4" name="Picture 2" descr="The system architecture used in DQN. | Download Scientific Diagram">
            <a:extLst>
              <a:ext uri="{FF2B5EF4-FFF2-40B4-BE49-F238E27FC236}">
                <a16:creationId xmlns:a16="http://schemas.microsoft.com/office/drawing/2014/main" id="{ADF723EE-E67D-E249-A08D-C02B4F2AD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8806" y="1733696"/>
            <a:ext cx="5022925" cy="369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66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28" y="1316736"/>
            <a:ext cx="10515600" cy="581512"/>
          </a:xfrm>
        </p:spPr>
        <p:txBody>
          <a:bodyPr/>
          <a:lstStyle/>
          <a:p>
            <a:r>
              <a:rPr lang="en" dirty="0">
                <a:latin typeface="Calibri" panose="020F0502020204030204" pitchFamily="34" charset="0"/>
                <a:cs typeface="Calibri" panose="020F0502020204030204" pitchFamily="34" charset="0"/>
              </a:rPr>
              <a:t>Implementation Steps – DQN</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F34D266-70B6-0846-8F94-6644C5F4E3A4}"/>
              </a:ext>
            </a:extLst>
          </p:cNvPr>
          <p:cNvSpPr txBox="1"/>
          <p:nvPr/>
        </p:nvSpPr>
        <p:spPr>
          <a:xfrm>
            <a:off x="700644" y="1898248"/>
            <a:ext cx="9488385" cy="5078313"/>
          </a:xfrm>
          <a:prstGeom prst="rect">
            <a:avLst/>
          </a:prstGeom>
          <a:noFill/>
        </p:spPr>
        <p:txBody>
          <a:bodyPr wrap="square" rtlCol="0">
            <a:spAutoFit/>
          </a:bodyPr>
          <a:lstStyle/>
          <a:p>
            <a:pPr algn="l">
              <a:buFont typeface="+mj-lt"/>
              <a:buAutoNum type="arabicPeriod"/>
            </a:pPr>
            <a:r>
              <a:rPr lang="en-US" sz="1600" b="0" i="0" dirty="0">
                <a:effectLst/>
                <a:latin typeface="Calibri" panose="020F0502020204030204" pitchFamily="34" charset="0"/>
                <a:cs typeface="Calibri" panose="020F0502020204030204" pitchFamily="34" charset="0"/>
              </a:rPr>
              <a:t> Define the grid world environment, including the size of the grid, the locations of obstacles and rewards, and any other relevant information.</a:t>
            </a:r>
          </a:p>
          <a:p>
            <a:pPr algn="l">
              <a:buFont typeface="+mj-lt"/>
              <a:buAutoNum type="arabicPeriod"/>
            </a:pPr>
            <a:r>
              <a:rPr lang="en-US" sz="1600" dirty="0">
                <a:latin typeface="Calibri" panose="020F0502020204030204" pitchFamily="34" charset="0"/>
                <a:cs typeface="Calibri" panose="020F0502020204030204" pitchFamily="34" charset="0"/>
              </a:rPr>
              <a:t> Define </a:t>
            </a:r>
            <a:r>
              <a:rPr lang="en-US" sz="1600" b="0" i="0" dirty="0">
                <a:effectLst/>
                <a:latin typeface="Calibri" panose="020F0502020204030204" pitchFamily="34" charset="0"/>
                <a:cs typeface="Calibri" panose="020F0502020204030204" pitchFamily="34" charset="0"/>
              </a:rPr>
              <a:t>the agents that will operate in the environment, including their goals, policies, and initial positions.</a:t>
            </a:r>
          </a:p>
          <a:p>
            <a:pPr algn="l">
              <a:buFont typeface="+mj-lt"/>
              <a:buAutoNum type="arabicPeriod"/>
            </a:pPr>
            <a:r>
              <a:rPr lang="en-US" sz="1600" dirty="0">
                <a:latin typeface="Calibri" panose="020F0502020204030204" pitchFamily="34" charset="0"/>
                <a:cs typeface="Calibri" panose="020F0502020204030204" pitchFamily="34" charset="0"/>
              </a:rPr>
              <a:t> Initialize </a:t>
            </a:r>
            <a:r>
              <a:rPr lang="en-US" sz="1600" b="0" i="0" dirty="0">
                <a:effectLst/>
                <a:latin typeface="Calibri" panose="020F0502020204030204" pitchFamily="34" charset="0"/>
                <a:cs typeface="Calibri" panose="020F0502020204030204" pitchFamily="34" charset="0"/>
              </a:rPr>
              <a:t>the neural network that will be used to approximate the action-value function Q(s, a) for each agent. This network should take in the current state of the environment and the actions of all the agents, and output the expected rewards for each agent.</a:t>
            </a:r>
          </a:p>
          <a:p>
            <a:pPr algn="l">
              <a:buFont typeface="+mj-lt"/>
              <a:buAutoNum type="arabicPeriod"/>
            </a:pPr>
            <a:r>
              <a:rPr lang="en-US" sz="1600" b="0" i="0" dirty="0">
                <a:effectLst/>
                <a:latin typeface="Calibri" panose="020F0502020204030204" pitchFamily="34" charset="0"/>
                <a:cs typeface="Calibri" panose="020F0502020204030204" pitchFamily="34" charset="0"/>
              </a:rPr>
              <a:t> Initialize the replay buffer that will be used to store and learn from past experiences. This buffer should store tuples of (state, action, reward, next state) for each agent.</a:t>
            </a:r>
          </a:p>
          <a:p>
            <a:pPr algn="l">
              <a:buFont typeface="+mj-lt"/>
              <a:buAutoNum type="arabicPeriod"/>
            </a:pPr>
            <a:r>
              <a:rPr lang="en-US" sz="1600" b="0" i="0" dirty="0">
                <a:effectLst/>
                <a:latin typeface="Calibri" panose="020F0502020204030204" pitchFamily="34" charset="0"/>
                <a:cs typeface="Calibri" panose="020F0502020204030204" pitchFamily="34" charset="0"/>
              </a:rPr>
              <a:t> For each time step in the environment:</a:t>
            </a:r>
          </a:p>
          <a:p>
            <a:pPr lvl="1">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 Have each agent choose an action based on its current policy and the current state of the environment.</a:t>
            </a:r>
          </a:p>
          <a:p>
            <a:pPr lvl="1">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 Update the state of the environment based on the actions of the agents.</a:t>
            </a:r>
          </a:p>
          <a:p>
            <a:pPr lvl="1">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 Compute the rewards for each agent based on the new state of the environment and the agents' goals.</a:t>
            </a:r>
          </a:p>
          <a:p>
            <a:pPr lvl="1">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 Store the experience (state, action, reward, next state) in the replay buffer for each agent.</a:t>
            </a:r>
          </a:p>
          <a:p>
            <a:pPr lvl="1">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 Sample a mini-batch of experiences from the replay buffer, and use these experiences to update the weights of the neural network using the Bellman equation.</a:t>
            </a:r>
          </a:p>
          <a:p>
            <a:pPr algn="l">
              <a:buFont typeface="+mj-lt"/>
              <a:buAutoNum type="arabicPeriod" startAt="6"/>
            </a:pPr>
            <a:r>
              <a:rPr lang="en-US" sz="1600" b="0" i="0" dirty="0">
                <a:effectLst/>
                <a:latin typeface="Calibri" panose="020F0502020204030204" pitchFamily="34" charset="0"/>
                <a:cs typeface="Calibri" panose="020F0502020204030204" pitchFamily="34" charset="0"/>
              </a:rPr>
              <a:t> Continue this process for a specified number of time steps or until the agents reach their goals.</a:t>
            </a:r>
          </a:p>
          <a:p>
            <a:pPr algn="l">
              <a:buFont typeface="+mj-lt"/>
              <a:buAutoNum type="arabicPeriod" startAt="6"/>
            </a:pPr>
            <a:r>
              <a:rPr lang="en-US" sz="1600" b="0" i="0" dirty="0">
                <a:effectLst/>
                <a:latin typeface="Calibri" panose="020F0502020204030204" pitchFamily="34" charset="0"/>
                <a:cs typeface="Calibri" panose="020F0502020204030204" pitchFamily="34" charset="0"/>
              </a:rPr>
              <a:t> Evaluate the performance of the agents and the neural network, and make any necessary adjustments to improve the learning process.</a:t>
            </a:r>
          </a:p>
          <a:p>
            <a:endParaRPr lang="en-US" dirty="0"/>
          </a:p>
          <a:p>
            <a:pPr marL="285750" indent="-285750">
              <a:buFontTx/>
              <a:buChar char="-"/>
            </a:pPr>
            <a:endParaRPr lang="en-US" dirty="0"/>
          </a:p>
        </p:txBody>
      </p:sp>
    </p:spTree>
    <p:extLst>
      <p:ext uri="{BB962C8B-B14F-4D97-AF65-F5344CB8AC3E}">
        <p14:creationId xmlns:p14="http://schemas.microsoft.com/office/powerpoint/2010/main" val="2389163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0311-FE56-294A-8EA7-A1C089D8E10B}"/>
              </a:ext>
            </a:extLst>
          </p:cNvPr>
          <p:cNvSpPr>
            <a:spLocks noGrp="1"/>
          </p:cNvSpPr>
          <p:nvPr>
            <p:ph type="title"/>
          </p:nvPr>
        </p:nvSpPr>
        <p:spPr/>
        <p:txBody>
          <a:bodyPr/>
          <a:lstStyle/>
          <a:p>
            <a:r>
              <a:rPr lang="en-US" dirty="0"/>
              <a:t>Results: Competitive Standard Q-Learning</a:t>
            </a:r>
          </a:p>
        </p:txBody>
      </p:sp>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pic>
        <p:nvPicPr>
          <p:cNvPr id="8" name="Picture 7">
            <a:extLst>
              <a:ext uri="{FF2B5EF4-FFF2-40B4-BE49-F238E27FC236}">
                <a16:creationId xmlns:a16="http://schemas.microsoft.com/office/drawing/2014/main" id="{5B365559-63AB-1C4B-8CB8-DCB8CB328FC3}"/>
              </a:ext>
            </a:extLst>
          </p:cNvPr>
          <p:cNvPicPr>
            <a:picLocks noChangeAspect="1"/>
          </p:cNvPicPr>
          <p:nvPr/>
        </p:nvPicPr>
        <p:blipFill>
          <a:blip r:embed="rId2"/>
          <a:stretch>
            <a:fillRect/>
          </a:stretch>
        </p:blipFill>
        <p:spPr>
          <a:xfrm>
            <a:off x="354233" y="2179677"/>
            <a:ext cx="3129388" cy="2168167"/>
          </a:xfrm>
          <a:prstGeom prst="rect">
            <a:avLst/>
          </a:prstGeom>
        </p:spPr>
      </p:pic>
      <p:pic>
        <p:nvPicPr>
          <p:cNvPr id="10" name="Picture 9">
            <a:extLst>
              <a:ext uri="{FF2B5EF4-FFF2-40B4-BE49-F238E27FC236}">
                <a16:creationId xmlns:a16="http://schemas.microsoft.com/office/drawing/2014/main" id="{09727703-1AA1-B745-88A0-52FC3959D63A}"/>
              </a:ext>
            </a:extLst>
          </p:cNvPr>
          <p:cNvPicPr>
            <a:picLocks noChangeAspect="1"/>
          </p:cNvPicPr>
          <p:nvPr/>
        </p:nvPicPr>
        <p:blipFill>
          <a:blip r:embed="rId3"/>
          <a:stretch>
            <a:fillRect/>
          </a:stretch>
        </p:blipFill>
        <p:spPr>
          <a:xfrm>
            <a:off x="410758" y="4364539"/>
            <a:ext cx="3129388" cy="2218487"/>
          </a:xfrm>
          <a:prstGeom prst="rect">
            <a:avLst/>
          </a:prstGeom>
        </p:spPr>
      </p:pic>
      <p:pic>
        <p:nvPicPr>
          <p:cNvPr id="12" name="Picture 11">
            <a:extLst>
              <a:ext uri="{FF2B5EF4-FFF2-40B4-BE49-F238E27FC236}">
                <a16:creationId xmlns:a16="http://schemas.microsoft.com/office/drawing/2014/main" id="{44EB22AB-605F-3D4C-AC5A-2A2FA32B61C2}"/>
              </a:ext>
            </a:extLst>
          </p:cNvPr>
          <p:cNvPicPr>
            <a:picLocks noChangeAspect="1"/>
          </p:cNvPicPr>
          <p:nvPr/>
        </p:nvPicPr>
        <p:blipFill>
          <a:blip r:embed="rId4"/>
          <a:stretch>
            <a:fillRect/>
          </a:stretch>
        </p:blipFill>
        <p:spPr>
          <a:xfrm>
            <a:off x="3895427" y="2163180"/>
            <a:ext cx="3129261" cy="2175306"/>
          </a:xfrm>
          <a:prstGeom prst="rect">
            <a:avLst/>
          </a:prstGeom>
        </p:spPr>
      </p:pic>
      <p:pic>
        <p:nvPicPr>
          <p:cNvPr id="14" name="Picture 13">
            <a:extLst>
              <a:ext uri="{FF2B5EF4-FFF2-40B4-BE49-F238E27FC236}">
                <a16:creationId xmlns:a16="http://schemas.microsoft.com/office/drawing/2014/main" id="{804521E1-C299-4B40-9B8B-288BA361E4A1}"/>
              </a:ext>
            </a:extLst>
          </p:cNvPr>
          <p:cNvPicPr>
            <a:picLocks noChangeAspect="1"/>
          </p:cNvPicPr>
          <p:nvPr/>
        </p:nvPicPr>
        <p:blipFill>
          <a:blip r:embed="rId5"/>
          <a:stretch>
            <a:fillRect/>
          </a:stretch>
        </p:blipFill>
        <p:spPr>
          <a:xfrm>
            <a:off x="3946283" y="4364539"/>
            <a:ext cx="3129388" cy="2206809"/>
          </a:xfrm>
          <a:prstGeom prst="rect">
            <a:avLst/>
          </a:prstGeom>
        </p:spPr>
      </p:pic>
      <p:pic>
        <p:nvPicPr>
          <p:cNvPr id="16" name="Picture 15">
            <a:extLst>
              <a:ext uri="{FF2B5EF4-FFF2-40B4-BE49-F238E27FC236}">
                <a16:creationId xmlns:a16="http://schemas.microsoft.com/office/drawing/2014/main" id="{CBA80326-E78C-B84E-8E6E-445CE105930A}"/>
              </a:ext>
            </a:extLst>
          </p:cNvPr>
          <p:cNvPicPr>
            <a:picLocks noChangeAspect="1"/>
          </p:cNvPicPr>
          <p:nvPr/>
        </p:nvPicPr>
        <p:blipFill>
          <a:blip r:embed="rId6"/>
          <a:stretch>
            <a:fillRect/>
          </a:stretch>
        </p:blipFill>
        <p:spPr>
          <a:xfrm>
            <a:off x="7335945" y="2190347"/>
            <a:ext cx="3129261" cy="2187586"/>
          </a:xfrm>
          <a:prstGeom prst="rect">
            <a:avLst/>
          </a:prstGeom>
        </p:spPr>
      </p:pic>
      <p:pic>
        <p:nvPicPr>
          <p:cNvPr id="18" name="Picture 17">
            <a:extLst>
              <a:ext uri="{FF2B5EF4-FFF2-40B4-BE49-F238E27FC236}">
                <a16:creationId xmlns:a16="http://schemas.microsoft.com/office/drawing/2014/main" id="{7B2D748B-F184-5D4C-B362-492C59327AF2}"/>
              </a:ext>
            </a:extLst>
          </p:cNvPr>
          <p:cNvPicPr>
            <a:picLocks noChangeAspect="1"/>
          </p:cNvPicPr>
          <p:nvPr/>
        </p:nvPicPr>
        <p:blipFill>
          <a:blip r:embed="rId7"/>
          <a:stretch>
            <a:fillRect/>
          </a:stretch>
        </p:blipFill>
        <p:spPr>
          <a:xfrm>
            <a:off x="7392470" y="4346695"/>
            <a:ext cx="3129388" cy="2236332"/>
          </a:xfrm>
          <a:prstGeom prst="rect">
            <a:avLst/>
          </a:prstGeom>
        </p:spPr>
      </p:pic>
      <p:sp>
        <p:nvSpPr>
          <p:cNvPr id="19" name="TextBox 18">
            <a:extLst>
              <a:ext uri="{FF2B5EF4-FFF2-40B4-BE49-F238E27FC236}">
                <a16:creationId xmlns:a16="http://schemas.microsoft.com/office/drawing/2014/main" id="{040014A5-5064-2249-B702-B9524DE199B7}"/>
              </a:ext>
            </a:extLst>
          </p:cNvPr>
          <p:cNvSpPr txBox="1"/>
          <p:nvPr/>
        </p:nvSpPr>
        <p:spPr>
          <a:xfrm>
            <a:off x="647494" y="1886346"/>
            <a:ext cx="2357389"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2 Agents, 6x6 Grid, No Obstacles</a:t>
            </a:r>
          </a:p>
        </p:txBody>
      </p:sp>
      <p:sp>
        <p:nvSpPr>
          <p:cNvPr id="20" name="TextBox 19">
            <a:extLst>
              <a:ext uri="{FF2B5EF4-FFF2-40B4-BE49-F238E27FC236}">
                <a16:creationId xmlns:a16="http://schemas.microsoft.com/office/drawing/2014/main" id="{A1EAA18C-B7BC-8241-9F27-CF618EBB9BA4}"/>
              </a:ext>
            </a:extLst>
          </p:cNvPr>
          <p:cNvSpPr txBox="1"/>
          <p:nvPr/>
        </p:nvSpPr>
        <p:spPr>
          <a:xfrm>
            <a:off x="4246707" y="1886345"/>
            <a:ext cx="2357389"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4 Agents, 25x25 Grid, 10 Obstacles</a:t>
            </a:r>
          </a:p>
        </p:txBody>
      </p:sp>
      <p:sp>
        <p:nvSpPr>
          <p:cNvPr id="21" name="TextBox 20">
            <a:extLst>
              <a:ext uri="{FF2B5EF4-FFF2-40B4-BE49-F238E27FC236}">
                <a16:creationId xmlns:a16="http://schemas.microsoft.com/office/drawing/2014/main" id="{0F555D96-2241-9A44-8D8B-2FFA72118686}"/>
              </a:ext>
            </a:extLst>
          </p:cNvPr>
          <p:cNvSpPr txBox="1"/>
          <p:nvPr/>
        </p:nvSpPr>
        <p:spPr>
          <a:xfrm>
            <a:off x="7827855" y="1886181"/>
            <a:ext cx="2632074"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6 Agents, 100x100 Grid, 30 Obstacles</a:t>
            </a:r>
          </a:p>
        </p:txBody>
      </p:sp>
    </p:spTree>
    <p:extLst>
      <p:ext uri="{BB962C8B-B14F-4D97-AF65-F5344CB8AC3E}">
        <p14:creationId xmlns:p14="http://schemas.microsoft.com/office/powerpoint/2010/main" val="272176989"/>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5866</TotalTime>
  <Words>1279</Words>
  <Application>Microsoft Macintosh PowerPoint</Application>
  <PresentationFormat>Widescreen</PresentationFormat>
  <Paragraphs>148</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Cambria Math</vt:lpstr>
      <vt:lpstr>Georgia</vt:lpstr>
      <vt:lpstr>LucidaGrande</vt:lpstr>
      <vt:lpstr>UB Powerpoint Template</vt:lpstr>
      <vt:lpstr>Comparing performance of standard q-learning to deep q-learning in custom gridworld for competitive and cooperative tasks</vt:lpstr>
      <vt:lpstr>Project Description</vt:lpstr>
      <vt:lpstr>Background – Standard Q Learning</vt:lpstr>
      <vt:lpstr>Background – Deep Q-Learning</vt:lpstr>
      <vt:lpstr>Implementation – Standard Q-Learning Details</vt:lpstr>
      <vt:lpstr>Implementation – DQN Details</vt:lpstr>
      <vt:lpstr>Implementation – DQN Details</vt:lpstr>
      <vt:lpstr>Implementation Steps – DQN</vt:lpstr>
      <vt:lpstr>Results: Competitive Standard Q-Learning</vt:lpstr>
      <vt:lpstr>Results: Competitive Deep Q-Learning</vt:lpstr>
      <vt:lpstr>Results: Cooperative Deep Q-Learning</vt:lpstr>
      <vt:lpstr>Results Summary</vt:lpstr>
      <vt:lpstr>Key Observations</vt:lpstr>
      <vt:lpstr>Contribution Summary</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Kishan Patel</cp:lastModifiedBy>
  <cp:revision>250</cp:revision>
  <cp:lastPrinted>2016-07-18T17:32:49Z</cp:lastPrinted>
  <dcterms:created xsi:type="dcterms:W3CDTF">2016-06-28T14:05:07Z</dcterms:created>
  <dcterms:modified xsi:type="dcterms:W3CDTF">2022-12-08T22:27:49Z</dcterms:modified>
  <cp:category/>
</cp:coreProperties>
</file>